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5.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302" r:id="rId3"/>
    <p:sldId id="257" r:id="rId4"/>
    <p:sldId id="299" r:id="rId5"/>
    <p:sldId id="258" r:id="rId6"/>
    <p:sldId id="259" r:id="rId7"/>
    <p:sldId id="300" r:id="rId8"/>
    <p:sldId id="282" r:id="rId9"/>
    <p:sldId id="297" r:id="rId10"/>
    <p:sldId id="276" r:id="rId11"/>
    <p:sldId id="277" r:id="rId12"/>
    <p:sldId id="278" r:id="rId13"/>
    <p:sldId id="279" r:id="rId14"/>
    <p:sldId id="280" r:id="rId15"/>
    <p:sldId id="281" r:id="rId16"/>
    <p:sldId id="283" r:id="rId17"/>
    <p:sldId id="284" r:id="rId18"/>
    <p:sldId id="285" r:id="rId19"/>
    <p:sldId id="286" r:id="rId20"/>
    <p:sldId id="287" r:id="rId21"/>
    <p:sldId id="288" r:id="rId22"/>
    <p:sldId id="298" r:id="rId23"/>
    <p:sldId id="301" r:id="rId24"/>
    <p:sldId id="271" r:id="rId25"/>
    <p:sldId id="272" r:id="rId26"/>
    <p:sldId id="273" r:id="rId27"/>
    <p:sldId id="274" r:id="rId28"/>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0"/>
  </p:normalViewPr>
  <p:slideViewPr>
    <p:cSldViewPr>
      <p:cViewPr varScale="1">
        <p:scale>
          <a:sx n="105" d="100"/>
          <a:sy n="105" d="100"/>
        </p:scale>
        <p:origin x="82" y="10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361D9E7-2175-4DCC-99A4-ECAC6D428164}" type="datetimeFigureOut">
              <a:rPr lang="en-AE" smtClean="0"/>
              <a:t>05/05/2024</a:t>
            </a:fld>
            <a:endParaRPr lang="en-AE"/>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0B08828-FE70-45E6-AA81-BFD1CA5910A5}" type="slidenum">
              <a:rPr lang="en-AE" smtClean="0"/>
              <a:t>‹#›</a:t>
            </a:fld>
            <a:endParaRPr lang="en-AE"/>
          </a:p>
        </p:txBody>
      </p:sp>
    </p:spTree>
    <p:extLst>
      <p:ext uri="{BB962C8B-B14F-4D97-AF65-F5344CB8AC3E}">
        <p14:creationId xmlns:p14="http://schemas.microsoft.com/office/powerpoint/2010/main" val="415463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08828-FE70-45E6-AA81-BFD1CA5910A5}" type="slidenum">
              <a:rPr lang="en-AE" smtClean="0"/>
              <a:t>6</a:t>
            </a:fld>
            <a:endParaRPr lang="en-AE"/>
          </a:p>
        </p:txBody>
      </p:sp>
    </p:spTree>
    <p:extLst>
      <p:ext uri="{BB962C8B-B14F-4D97-AF65-F5344CB8AC3E}">
        <p14:creationId xmlns:p14="http://schemas.microsoft.com/office/powerpoint/2010/main" val="231076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50B08828-FE70-45E6-AA81-BFD1CA5910A5}" type="slidenum">
              <a:rPr lang="en-AE" smtClean="0"/>
              <a:t>12</a:t>
            </a:fld>
            <a:endParaRPr lang="en-AE"/>
          </a:p>
        </p:txBody>
      </p:sp>
    </p:spTree>
    <p:extLst>
      <p:ext uri="{BB962C8B-B14F-4D97-AF65-F5344CB8AC3E}">
        <p14:creationId xmlns:p14="http://schemas.microsoft.com/office/powerpoint/2010/main" val="43658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50B08828-FE70-45E6-AA81-BFD1CA5910A5}" type="slidenum">
              <a:rPr lang="en-AE" smtClean="0"/>
              <a:t>15</a:t>
            </a:fld>
            <a:endParaRPr lang="en-AE"/>
          </a:p>
        </p:txBody>
      </p:sp>
    </p:spTree>
    <p:extLst>
      <p:ext uri="{BB962C8B-B14F-4D97-AF65-F5344CB8AC3E}">
        <p14:creationId xmlns:p14="http://schemas.microsoft.com/office/powerpoint/2010/main" val="150687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50B08828-FE70-45E6-AA81-BFD1CA5910A5}" type="slidenum">
              <a:rPr lang="en-AE" smtClean="0"/>
              <a:t>18</a:t>
            </a:fld>
            <a:endParaRPr lang="en-AE"/>
          </a:p>
        </p:txBody>
      </p:sp>
    </p:spTree>
    <p:extLst>
      <p:ext uri="{BB962C8B-B14F-4D97-AF65-F5344CB8AC3E}">
        <p14:creationId xmlns:p14="http://schemas.microsoft.com/office/powerpoint/2010/main" val="196132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1800" b="1" i="0">
                <a:solidFill>
                  <a:srgbClr val="595959"/>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59595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595959"/>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59595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159445" y="4144200"/>
            <a:ext cx="984549" cy="999299"/>
          </a:xfrm>
          <a:prstGeom prst="rect">
            <a:avLst/>
          </a:prstGeom>
        </p:spPr>
      </p:pic>
      <p:pic>
        <p:nvPicPr>
          <p:cNvPr id="17" name="bg object 17"/>
          <p:cNvPicPr/>
          <p:nvPr/>
        </p:nvPicPr>
        <p:blipFill>
          <a:blip r:embed="rId8" cstate="print"/>
          <a:stretch>
            <a:fillRect/>
          </a:stretch>
        </p:blipFill>
        <p:spPr>
          <a:xfrm>
            <a:off x="0" y="0"/>
            <a:ext cx="9143999" cy="571499"/>
          </a:xfrm>
          <a:prstGeom prst="rect">
            <a:avLst/>
          </a:prstGeom>
        </p:spPr>
      </p:pic>
      <p:pic>
        <p:nvPicPr>
          <p:cNvPr id="18" name="bg object 18"/>
          <p:cNvPicPr/>
          <p:nvPr/>
        </p:nvPicPr>
        <p:blipFill>
          <a:blip r:embed="rId9" cstate="print"/>
          <a:stretch>
            <a:fillRect/>
          </a:stretch>
        </p:blipFill>
        <p:spPr>
          <a:xfrm>
            <a:off x="388600" y="65336"/>
            <a:ext cx="1913424" cy="440824"/>
          </a:xfrm>
          <a:prstGeom prst="rect">
            <a:avLst/>
          </a:prstGeom>
        </p:spPr>
      </p:pic>
      <p:sp>
        <p:nvSpPr>
          <p:cNvPr id="2" name="Holder 2"/>
          <p:cNvSpPr>
            <a:spLocks noGrp="1"/>
          </p:cNvSpPr>
          <p:nvPr>
            <p:ph type="title"/>
          </p:nvPr>
        </p:nvSpPr>
        <p:spPr>
          <a:xfrm>
            <a:off x="384725" y="708550"/>
            <a:ext cx="8010525" cy="452119"/>
          </a:xfrm>
          <a:prstGeom prst="rect">
            <a:avLst/>
          </a:prstGeom>
        </p:spPr>
        <p:txBody>
          <a:bodyPr wrap="square" lIns="0" tIns="0" rIns="0" bIns="0">
            <a:spAutoFit/>
          </a:bodyPr>
          <a:lstStyle>
            <a:lvl1pPr>
              <a:defRPr sz="1800" b="1" i="0">
                <a:solidFill>
                  <a:srgbClr val="595959"/>
                </a:solidFill>
                <a:latin typeface="Arial"/>
                <a:cs typeface="Arial"/>
              </a:defRPr>
            </a:lvl1pPr>
          </a:lstStyle>
          <a:p>
            <a:endParaRPr/>
          </a:p>
        </p:txBody>
      </p:sp>
      <p:sp>
        <p:nvSpPr>
          <p:cNvPr id="3" name="Holder 3"/>
          <p:cNvSpPr>
            <a:spLocks noGrp="1"/>
          </p:cNvSpPr>
          <p:nvPr>
            <p:ph type="body" idx="1"/>
          </p:nvPr>
        </p:nvSpPr>
        <p:spPr>
          <a:xfrm>
            <a:off x="490621" y="1250771"/>
            <a:ext cx="8201025" cy="2268854"/>
          </a:xfrm>
          <a:prstGeom prst="rect">
            <a:avLst/>
          </a:prstGeom>
        </p:spPr>
        <p:txBody>
          <a:bodyPr wrap="square" lIns="0" tIns="0" rIns="0" bIns="0">
            <a:spAutoFit/>
          </a:bodyPr>
          <a:lstStyle>
            <a:lvl1pPr>
              <a:defRPr sz="16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5/5/2024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webp"/><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2" Type="http://schemas.openxmlformats.org/officeDocument/2006/relationships/image" Target="../media/image49.web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web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ongodb.com/community/forums/" TargetMode="External"/><Relationship Id="rId2" Type="http://schemas.openxmlformats.org/officeDocument/2006/relationships/hyperlink" Target="https://spark.apache.org/docs/latest/" TargetMode="External"/><Relationship Id="rId1" Type="http://schemas.openxmlformats.org/officeDocument/2006/relationships/slideLayout" Target="../slideLayouts/slideLayout2.xml"/><Relationship Id="rId4" Type="http://schemas.openxmlformats.org/officeDocument/2006/relationships/hyperlink" Target="https://www.mongodb.com/doc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1.webp"/><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eb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ebp"/><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9000" b="-39000"/>
          </a:stretch>
        </a:blipFill>
        <a:effectLst/>
      </p:bgPr>
    </p:bg>
    <p:spTree>
      <p:nvGrpSpPr>
        <p:cNvPr id="1" name=""/>
        <p:cNvGrpSpPr/>
        <p:nvPr/>
      </p:nvGrpSpPr>
      <p:grpSpPr>
        <a:xfrm>
          <a:off x="0" y="0"/>
          <a:ext cx="0" cy="0"/>
          <a:chOff x="0" y="0"/>
          <a:chExt cx="0" cy="0"/>
        </a:xfrm>
      </p:grpSpPr>
      <p:sp>
        <p:nvSpPr>
          <p:cNvPr id="3" name="object 3"/>
          <p:cNvSpPr/>
          <p:nvPr/>
        </p:nvSpPr>
        <p:spPr>
          <a:xfrm>
            <a:off x="0" y="507"/>
            <a:ext cx="9144000" cy="5134610"/>
          </a:xfrm>
          <a:custGeom>
            <a:avLst/>
            <a:gdLst/>
            <a:ahLst/>
            <a:cxnLst/>
            <a:rect l="l" t="t" r="r" b="b"/>
            <a:pathLst>
              <a:path w="9144000" h="5134610">
                <a:moveTo>
                  <a:pt x="5153698" y="5134394"/>
                </a:moveTo>
                <a:lnTo>
                  <a:pt x="0" y="139"/>
                </a:lnTo>
                <a:lnTo>
                  <a:pt x="0" y="1141768"/>
                </a:lnTo>
                <a:lnTo>
                  <a:pt x="0" y="2567267"/>
                </a:lnTo>
                <a:lnTo>
                  <a:pt x="0" y="2783471"/>
                </a:lnTo>
                <a:lnTo>
                  <a:pt x="2349131" y="5123980"/>
                </a:lnTo>
                <a:lnTo>
                  <a:pt x="2566378" y="5123980"/>
                </a:lnTo>
                <a:lnTo>
                  <a:pt x="2576842" y="5134394"/>
                </a:lnTo>
                <a:lnTo>
                  <a:pt x="5153698" y="5134394"/>
                </a:lnTo>
                <a:close/>
              </a:path>
              <a:path w="9144000" h="5134610">
                <a:moveTo>
                  <a:pt x="9144000" y="0"/>
                </a:moveTo>
                <a:lnTo>
                  <a:pt x="7500290" y="0"/>
                </a:lnTo>
                <a:lnTo>
                  <a:pt x="9144000" y="1643697"/>
                </a:lnTo>
                <a:lnTo>
                  <a:pt x="9144000" y="0"/>
                </a:lnTo>
                <a:close/>
              </a:path>
            </a:pathLst>
          </a:custGeom>
          <a:solidFill>
            <a:srgbClr val="FFFFFF">
              <a:alpha val="3028"/>
            </a:srgbClr>
          </a:solidFill>
        </p:spPr>
        <p:txBody>
          <a:bodyPr wrap="square" lIns="0" tIns="0" rIns="0" bIns="0" rtlCol="0"/>
          <a:lstStyle/>
          <a:p>
            <a:endParaRPr/>
          </a:p>
        </p:txBody>
      </p:sp>
      <p:sp>
        <p:nvSpPr>
          <p:cNvPr id="11" name="Title 10">
            <a:extLst>
              <a:ext uri="{FF2B5EF4-FFF2-40B4-BE49-F238E27FC236}">
                <a16:creationId xmlns:a16="http://schemas.microsoft.com/office/drawing/2014/main" id="{D9582247-0B16-4CD7-8377-D7B27A0BA612}"/>
              </a:ext>
            </a:extLst>
          </p:cNvPr>
          <p:cNvSpPr>
            <a:spLocks noGrp="1"/>
          </p:cNvSpPr>
          <p:nvPr>
            <p:ph type="title"/>
          </p:nvPr>
        </p:nvSpPr>
        <p:spPr>
          <a:xfrm>
            <a:off x="76200" y="819783"/>
            <a:ext cx="8991600" cy="1828800"/>
          </a:xfrm>
        </p:spPr>
        <p:txBody>
          <a:bodyPr>
            <a:noAutofit/>
          </a:bodyPr>
          <a:lstStyle/>
          <a:p>
            <a:pPr algn="ctr"/>
            <a:r>
              <a:rPr lang="en-US" sz="5400" b="1" dirty="0">
                <a:solidFill>
                  <a:srgbClr val="002060"/>
                </a:solidFill>
                <a:latin typeface="Times New Roman" panose="02020603050405020304" pitchFamily="18" charset="0"/>
                <a:cs typeface="Times New Roman" panose="02020603050405020304" pitchFamily="18" charset="0"/>
              </a:rPr>
              <a:t>DOG BREED CLASSIFICATION</a:t>
            </a:r>
          </a:p>
        </p:txBody>
      </p:sp>
      <p:sp>
        <p:nvSpPr>
          <p:cNvPr id="12" name="Rectangle 11">
            <a:extLst>
              <a:ext uri="{FF2B5EF4-FFF2-40B4-BE49-F238E27FC236}">
                <a16:creationId xmlns:a16="http://schemas.microsoft.com/office/drawing/2014/main" id="{3D56D61B-9017-413F-9CEA-93624F87003B}"/>
              </a:ext>
            </a:extLst>
          </p:cNvPr>
          <p:cNvSpPr/>
          <p:nvPr/>
        </p:nvSpPr>
        <p:spPr>
          <a:xfrm>
            <a:off x="228600" y="2458058"/>
            <a:ext cx="8686800" cy="1738425"/>
          </a:xfrm>
          <a:prstGeom prst="rect">
            <a:avLst/>
          </a:prstGeom>
        </p:spPr>
        <p:txBody>
          <a:bodyPr wrap="square">
            <a:spAutoFit/>
          </a:bodyPr>
          <a:lstStyle/>
          <a:p>
            <a:pPr algn="ctr"/>
            <a:r>
              <a:rPr lang="en-US" sz="2800" b="1" u="sng" dirty="0">
                <a:solidFill>
                  <a:srgbClr val="002060"/>
                </a:solidFill>
                <a:latin typeface="Times New Roman" panose="02020603050405020304" pitchFamily="18" charset="0"/>
                <a:ea typeface="+mj-ea"/>
                <a:cs typeface="Times New Roman" panose="02020603050405020304" pitchFamily="18" charset="0"/>
              </a:rPr>
              <a:t>Prof. Waleed Youssef</a:t>
            </a:r>
          </a:p>
          <a:p>
            <a:pPr algn="ctr">
              <a:lnSpc>
                <a:spcPct val="150000"/>
              </a:lnSpc>
            </a:pPr>
            <a:r>
              <a:rPr lang="en-US" sz="2800" b="1" dirty="0">
                <a:solidFill>
                  <a:srgbClr val="002060"/>
                </a:solidFill>
                <a:latin typeface="Times New Roman" panose="02020603050405020304" pitchFamily="18" charset="0"/>
                <a:ea typeface="+mj-ea"/>
                <a:cs typeface="Times New Roman" panose="02020603050405020304" pitchFamily="18" charset="0"/>
              </a:rPr>
              <a:t>DATA 603 Platforms for Big Data Processing</a:t>
            </a:r>
          </a:p>
          <a:p>
            <a:pPr algn="ctr">
              <a:lnSpc>
                <a:spcPct val="150000"/>
              </a:lnSpc>
            </a:pPr>
            <a:r>
              <a:rPr lang="en-US" sz="2800" b="1" dirty="0">
                <a:solidFill>
                  <a:srgbClr val="002060"/>
                </a:solidFill>
                <a:latin typeface="Times New Roman" panose="02020603050405020304" pitchFamily="18" charset="0"/>
                <a:ea typeface="+mj-ea"/>
                <a:cs typeface="Times New Roman" panose="02020603050405020304" pitchFamily="18" charset="0"/>
              </a:rPr>
              <a:t>Project Final Delivery</a:t>
            </a:r>
          </a:p>
        </p:txBody>
      </p:sp>
      <p:sp>
        <p:nvSpPr>
          <p:cNvPr id="13" name="TextBox 12">
            <a:extLst>
              <a:ext uri="{FF2B5EF4-FFF2-40B4-BE49-F238E27FC236}">
                <a16:creationId xmlns:a16="http://schemas.microsoft.com/office/drawing/2014/main" id="{6439BDB1-82B5-484E-A83C-ACF84D817B57}"/>
              </a:ext>
            </a:extLst>
          </p:cNvPr>
          <p:cNvSpPr txBox="1"/>
          <p:nvPr/>
        </p:nvSpPr>
        <p:spPr>
          <a:xfrm>
            <a:off x="555010" y="4201428"/>
            <a:ext cx="8033979" cy="830997"/>
          </a:xfrm>
          <a:prstGeom prst="rect">
            <a:avLst/>
          </a:prstGeom>
          <a:noFill/>
          <a:ln w="38100">
            <a:solidFill>
              <a:srgbClr val="002060"/>
            </a:solidFill>
          </a:ln>
        </p:spPr>
        <p:txBody>
          <a:bodyPr wrap="square" rtlCol="0">
            <a:spAutoFit/>
          </a:bodyPr>
          <a:lstStyle/>
          <a:p>
            <a:pPr marL="0" indent="0" algn="ctr">
              <a:buNone/>
            </a:pPr>
            <a:r>
              <a:rPr lang="en-US" sz="2400" b="1" dirty="0">
                <a:solidFill>
                  <a:srgbClr val="002060"/>
                </a:solidFill>
              </a:rPr>
              <a:t>By,</a:t>
            </a:r>
          </a:p>
          <a:p>
            <a:pPr marL="0" indent="0" algn="ctr">
              <a:buNone/>
            </a:pPr>
            <a:r>
              <a:rPr lang="en-US" sz="2400" b="1" dirty="0" err="1">
                <a:solidFill>
                  <a:srgbClr val="002060"/>
                </a:solidFill>
              </a:rPr>
              <a:t>Sujeeth</a:t>
            </a:r>
            <a:r>
              <a:rPr lang="en-US" sz="2400" b="1" dirty="0">
                <a:solidFill>
                  <a:srgbClr val="002060"/>
                </a:solidFill>
              </a:rPr>
              <a:t> </a:t>
            </a:r>
            <a:r>
              <a:rPr lang="en-US" sz="2400" b="1" dirty="0" err="1">
                <a:solidFill>
                  <a:srgbClr val="002060"/>
                </a:solidFill>
              </a:rPr>
              <a:t>Sithagari</a:t>
            </a:r>
            <a:r>
              <a:rPr lang="en-US" sz="2400" b="1" dirty="0">
                <a:solidFill>
                  <a:srgbClr val="002060"/>
                </a:solidFill>
              </a:rPr>
              <a:t>, Ajay Rajaram, Suryateja Avvaru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83C5A7-8605-76FD-0030-608052BA4311}"/>
              </a:ext>
            </a:extLst>
          </p:cNvPr>
          <p:cNvPicPr>
            <a:picLocks noChangeAspect="1"/>
          </p:cNvPicPr>
          <p:nvPr/>
        </p:nvPicPr>
        <p:blipFill>
          <a:blip r:embed="rId2"/>
          <a:stretch>
            <a:fillRect/>
          </a:stretch>
        </p:blipFill>
        <p:spPr>
          <a:xfrm>
            <a:off x="228600" y="2618108"/>
            <a:ext cx="8010525" cy="2525392"/>
          </a:xfrm>
          <a:prstGeom prst="rect">
            <a:avLst/>
          </a:prstGeom>
        </p:spPr>
      </p:pic>
      <p:pic>
        <p:nvPicPr>
          <p:cNvPr id="3" name="Picture 2">
            <a:extLst>
              <a:ext uri="{FF2B5EF4-FFF2-40B4-BE49-F238E27FC236}">
                <a16:creationId xmlns:a16="http://schemas.microsoft.com/office/drawing/2014/main" id="{D4AFC38D-45D9-47E6-B51B-4B2DE0CFB6F7}"/>
              </a:ext>
            </a:extLst>
          </p:cNvPr>
          <p:cNvPicPr>
            <a:picLocks noChangeAspect="1"/>
          </p:cNvPicPr>
          <p:nvPr/>
        </p:nvPicPr>
        <p:blipFill>
          <a:blip r:embed="rId3"/>
          <a:stretch>
            <a:fillRect/>
          </a:stretch>
        </p:blipFill>
        <p:spPr>
          <a:xfrm>
            <a:off x="4724400" y="2266950"/>
            <a:ext cx="3095624" cy="762000"/>
          </a:xfrm>
          <a:prstGeom prst="rect">
            <a:avLst/>
          </a:prstGeom>
        </p:spPr>
      </p:pic>
      <p:pic>
        <p:nvPicPr>
          <p:cNvPr id="4" name="Picture 3">
            <a:extLst>
              <a:ext uri="{FF2B5EF4-FFF2-40B4-BE49-F238E27FC236}">
                <a16:creationId xmlns:a16="http://schemas.microsoft.com/office/drawing/2014/main" id="{FF614E2B-6673-4EB4-A2EE-D29D2995F65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8600" y="1065477"/>
            <a:ext cx="6324600" cy="1457798"/>
          </a:xfrm>
          <a:prstGeom prst="rect">
            <a:avLst/>
          </a:prstGeom>
        </p:spPr>
      </p:pic>
      <p:sp>
        <p:nvSpPr>
          <p:cNvPr id="6" name="TextBox 5">
            <a:extLst>
              <a:ext uri="{FF2B5EF4-FFF2-40B4-BE49-F238E27FC236}">
                <a16:creationId xmlns:a16="http://schemas.microsoft.com/office/drawing/2014/main" id="{87FFF13B-B589-4384-B923-DCB6DD445C69}"/>
              </a:ext>
            </a:extLst>
          </p:cNvPr>
          <p:cNvSpPr txBox="1"/>
          <p:nvPr/>
        </p:nvSpPr>
        <p:spPr>
          <a:xfrm>
            <a:off x="182880" y="6667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2000 image Dataset</a:t>
            </a:r>
          </a:p>
        </p:txBody>
      </p:sp>
    </p:spTree>
    <p:extLst>
      <p:ext uri="{BB962C8B-B14F-4D97-AF65-F5344CB8AC3E}">
        <p14:creationId xmlns:p14="http://schemas.microsoft.com/office/powerpoint/2010/main" val="98429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A4FE7-DB89-EE33-2D5B-D6D2AF732289}"/>
              </a:ext>
            </a:extLst>
          </p:cNvPr>
          <p:cNvPicPr>
            <a:picLocks noChangeAspect="1"/>
          </p:cNvPicPr>
          <p:nvPr/>
        </p:nvPicPr>
        <p:blipFill>
          <a:blip r:embed="rId2"/>
          <a:stretch>
            <a:fillRect/>
          </a:stretch>
        </p:blipFill>
        <p:spPr>
          <a:xfrm>
            <a:off x="343837" y="1941241"/>
            <a:ext cx="3610057" cy="2419350"/>
          </a:xfrm>
          <a:prstGeom prst="rect">
            <a:avLst/>
          </a:prstGeom>
        </p:spPr>
      </p:pic>
      <p:pic>
        <p:nvPicPr>
          <p:cNvPr id="8" name="Picture 7">
            <a:extLst>
              <a:ext uri="{FF2B5EF4-FFF2-40B4-BE49-F238E27FC236}">
                <a16:creationId xmlns:a16="http://schemas.microsoft.com/office/drawing/2014/main" id="{014087D9-0046-3AAC-0446-AF37CC825CC0}"/>
              </a:ext>
            </a:extLst>
          </p:cNvPr>
          <p:cNvPicPr>
            <a:picLocks noChangeAspect="1"/>
          </p:cNvPicPr>
          <p:nvPr/>
        </p:nvPicPr>
        <p:blipFill>
          <a:blip r:embed="rId3"/>
          <a:stretch>
            <a:fillRect/>
          </a:stretch>
        </p:blipFill>
        <p:spPr>
          <a:xfrm>
            <a:off x="4281950" y="1845991"/>
            <a:ext cx="4488476" cy="2514600"/>
          </a:xfrm>
          <a:prstGeom prst="rect">
            <a:avLst/>
          </a:prstGeom>
        </p:spPr>
      </p:pic>
      <p:sp>
        <p:nvSpPr>
          <p:cNvPr id="4" name="TextBox 3">
            <a:extLst>
              <a:ext uri="{FF2B5EF4-FFF2-40B4-BE49-F238E27FC236}">
                <a16:creationId xmlns:a16="http://schemas.microsoft.com/office/drawing/2014/main" id="{48F1429C-0A62-40A1-99F0-34D90D08342E}"/>
              </a:ext>
            </a:extLst>
          </p:cNvPr>
          <p:cNvSpPr txBox="1"/>
          <p:nvPr/>
        </p:nvSpPr>
        <p:spPr>
          <a:xfrm>
            <a:off x="181269" y="782909"/>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2000 image Dataset</a:t>
            </a:r>
          </a:p>
        </p:txBody>
      </p:sp>
    </p:spTree>
    <p:extLst>
      <p:ext uri="{BB962C8B-B14F-4D97-AF65-F5344CB8AC3E}">
        <p14:creationId xmlns:p14="http://schemas.microsoft.com/office/powerpoint/2010/main" val="132205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49D1DE-750E-661F-8F8C-12108D8431B2}"/>
              </a:ext>
            </a:extLst>
          </p:cNvPr>
          <p:cNvPicPr>
            <a:picLocks noChangeAspect="1"/>
          </p:cNvPicPr>
          <p:nvPr/>
        </p:nvPicPr>
        <p:blipFill rotWithShape="1">
          <a:blip r:embed="rId3"/>
          <a:srcRect l="4985"/>
          <a:stretch/>
        </p:blipFill>
        <p:spPr>
          <a:xfrm>
            <a:off x="44811" y="1093307"/>
            <a:ext cx="4034479" cy="1885950"/>
          </a:xfrm>
          <a:prstGeom prst="rect">
            <a:avLst/>
          </a:prstGeom>
        </p:spPr>
      </p:pic>
      <p:pic>
        <p:nvPicPr>
          <p:cNvPr id="9" name="Picture 8">
            <a:extLst>
              <a:ext uri="{FF2B5EF4-FFF2-40B4-BE49-F238E27FC236}">
                <a16:creationId xmlns:a16="http://schemas.microsoft.com/office/drawing/2014/main" id="{9699BC6B-DA4E-8A79-AC81-B728CDFA0433}"/>
              </a:ext>
            </a:extLst>
          </p:cNvPr>
          <p:cNvPicPr>
            <a:picLocks noChangeAspect="1"/>
          </p:cNvPicPr>
          <p:nvPr/>
        </p:nvPicPr>
        <p:blipFill>
          <a:blip r:embed="rId4"/>
          <a:stretch>
            <a:fillRect/>
          </a:stretch>
        </p:blipFill>
        <p:spPr>
          <a:xfrm>
            <a:off x="27878" y="2979257"/>
            <a:ext cx="4159002" cy="2164243"/>
          </a:xfrm>
          <a:prstGeom prst="rect">
            <a:avLst/>
          </a:prstGeom>
        </p:spPr>
      </p:pic>
      <p:pic>
        <p:nvPicPr>
          <p:cNvPr id="13" name="Picture 12">
            <a:extLst>
              <a:ext uri="{FF2B5EF4-FFF2-40B4-BE49-F238E27FC236}">
                <a16:creationId xmlns:a16="http://schemas.microsoft.com/office/drawing/2014/main" id="{708310C7-72C6-D7CF-627B-A959438C7C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991250" y="1040858"/>
            <a:ext cx="5107939" cy="4078768"/>
          </a:xfrm>
          <a:prstGeom prst="rect">
            <a:avLst/>
          </a:prstGeom>
        </p:spPr>
      </p:pic>
      <p:sp>
        <p:nvSpPr>
          <p:cNvPr id="5" name="TextBox 4">
            <a:extLst>
              <a:ext uri="{FF2B5EF4-FFF2-40B4-BE49-F238E27FC236}">
                <a16:creationId xmlns:a16="http://schemas.microsoft.com/office/drawing/2014/main" id="{6D3ABFC2-50B7-4BCC-A949-A375CD7E92C8}"/>
              </a:ext>
            </a:extLst>
          </p:cNvPr>
          <p:cNvSpPr txBox="1"/>
          <p:nvPr/>
        </p:nvSpPr>
        <p:spPr>
          <a:xfrm>
            <a:off x="181269" y="782909"/>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2000 image Dataset</a:t>
            </a:r>
          </a:p>
        </p:txBody>
      </p:sp>
    </p:spTree>
    <p:extLst>
      <p:ext uri="{BB962C8B-B14F-4D97-AF65-F5344CB8AC3E}">
        <p14:creationId xmlns:p14="http://schemas.microsoft.com/office/powerpoint/2010/main" val="3769906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2AD25-6DED-23C0-0115-49E489308589}"/>
              </a:ext>
            </a:extLst>
          </p:cNvPr>
          <p:cNvPicPr>
            <a:picLocks noChangeAspect="1"/>
          </p:cNvPicPr>
          <p:nvPr/>
        </p:nvPicPr>
        <p:blipFill rotWithShape="1">
          <a:blip r:embed="rId2"/>
          <a:srcRect l="833" t="29630" r="11667" b="530"/>
          <a:stretch/>
        </p:blipFill>
        <p:spPr>
          <a:xfrm>
            <a:off x="453070" y="1047750"/>
            <a:ext cx="8001000" cy="1676400"/>
          </a:xfrm>
          <a:prstGeom prst="rect">
            <a:avLst/>
          </a:prstGeom>
        </p:spPr>
      </p:pic>
      <p:pic>
        <p:nvPicPr>
          <p:cNvPr id="6" name="Picture 5">
            <a:extLst>
              <a:ext uri="{FF2B5EF4-FFF2-40B4-BE49-F238E27FC236}">
                <a16:creationId xmlns:a16="http://schemas.microsoft.com/office/drawing/2014/main" id="{41EAF873-7A44-7E8C-AAF1-1FB5B9AEBF2E}"/>
              </a:ext>
            </a:extLst>
          </p:cNvPr>
          <p:cNvPicPr>
            <a:picLocks noChangeAspect="1"/>
          </p:cNvPicPr>
          <p:nvPr/>
        </p:nvPicPr>
        <p:blipFill>
          <a:blip r:embed="rId3"/>
          <a:stretch>
            <a:fillRect/>
          </a:stretch>
        </p:blipFill>
        <p:spPr>
          <a:xfrm>
            <a:off x="486937" y="2781300"/>
            <a:ext cx="8382000" cy="2240466"/>
          </a:xfrm>
          <a:prstGeom prst="rect">
            <a:avLst/>
          </a:prstGeom>
        </p:spPr>
      </p:pic>
      <p:sp>
        <p:nvSpPr>
          <p:cNvPr id="4" name="TextBox 3">
            <a:extLst>
              <a:ext uri="{FF2B5EF4-FFF2-40B4-BE49-F238E27FC236}">
                <a16:creationId xmlns:a16="http://schemas.microsoft.com/office/drawing/2014/main" id="{2E63F8AF-3704-418A-975A-1F8D77AA7A16}"/>
              </a:ext>
            </a:extLst>
          </p:cNvPr>
          <p:cNvSpPr txBox="1"/>
          <p:nvPr/>
        </p:nvSpPr>
        <p:spPr>
          <a:xfrm>
            <a:off x="182880" y="6667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 for 5000 image Dataset</a:t>
            </a:r>
          </a:p>
        </p:txBody>
      </p:sp>
    </p:spTree>
    <p:extLst>
      <p:ext uri="{BB962C8B-B14F-4D97-AF65-F5344CB8AC3E}">
        <p14:creationId xmlns:p14="http://schemas.microsoft.com/office/powerpoint/2010/main" val="305126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54FA3-2570-916C-166C-B0FF7B2F10BC}"/>
              </a:ext>
            </a:extLst>
          </p:cNvPr>
          <p:cNvPicPr>
            <a:picLocks noChangeAspect="1"/>
          </p:cNvPicPr>
          <p:nvPr/>
        </p:nvPicPr>
        <p:blipFill>
          <a:blip r:embed="rId2"/>
          <a:stretch>
            <a:fillRect/>
          </a:stretch>
        </p:blipFill>
        <p:spPr>
          <a:xfrm>
            <a:off x="144066" y="1269022"/>
            <a:ext cx="3970734" cy="3491619"/>
          </a:xfrm>
          <a:prstGeom prst="rect">
            <a:avLst/>
          </a:prstGeom>
        </p:spPr>
      </p:pic>
      <p:pic>
        <p:nvPicPr>
          <p:cNvPr id="6" name="Picture 5">
            <a:extLst>
              <a:ext uri="{FF2B5EF4-FFF2-40B4-BE49-F238E27FC236}">
                <a16:creationId xmlns:a16="http://schemas.microsoft.com/office/drawing/2014/main" id="{529400A1-1BB8-5076-083A-E90CB25F81CA}"/>
              </a:ext>
            </a:extLst>
          </p:cNvPr>
          <p:cNvPicPr>
            <a:picLocks noChangeAspect="1"/>
          </p:cNvPicPr>
          <p:nvPr/>
        </p:nvPicPr>
        <p:blipFill>
          <a:blip r:embed="rId3"/>
          <a:stretch>
            <a:fillRect/>
          </a:stretch>
        </p:blipFill>
        <p:spPr>
          <a:xfrm>
            <a:off x="4876800" y="1269022"/>
            <a:ext cx="3657600" cy="3569677"/>
          </a:xfrm>
          <a:prstGeom prst="rect">
            <a:avLst/>
          </a:prstGeom>
        </p:spPr>
      </p:pic>
      <p:sp>
        <p:nvSpPr>
          <p:cNvPr id="4" name="TextBox 3">
            <a:extLst>
              <a:ext uri="{FF2B5EF4-FFF2-40B4-BE49-F238E27FC236}">
                <a16:creationId xmlns:a16="http://schemas.microsoft.com/office/drawing/2014/main" id="{0B2003C3-C678-45FE-8615-2C898D1178D9}"/>
              </a:ext>
            </a:extLst>
          </p:cNvPr>
          <p:cNvSpPr txBox="1"/>
          <p:nvPr/>
        </p:nvSpPr>
        <p:spPr>
          <a:xfrm>
            <a:off x="182880" y="6667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5000 image Dataset</a:t>
            </a:r>
          </a:p>
        </p:txBody>
      </p:sp>
    </p:spTree>
    <p:extLst>
      <p:ext uri="{BB962C8B-B14F-4D97-AF65-F5344CB8AC3E}">
        <p14:creationId xmlns:p14="http://schemas.microsoft.com/office/powerpoint/2010/main" val="676282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73C66-DC0C-AFBF-7491-D62E75DDC821}"/>
              </a:ext>
            </a:extLst>
          </p:cNvPr>
          <p:cNvPicPr>
            <a:picLocks noChangeAspect="1"/>
          </p:cNvPicPr>
          <p:nvPr/>
        </p:nvPicPr>
        <p:blipFill>
          <a:blip r:embed="rId3"/>
          <a:stretch>
            <a:fillRect/>
          </a:stretch>
        </p:blipFill>
        <p:spPr>
          <a:xfrm>
            <a:off x="57922" y="1172842"/>
            <a:ext cx="4044786" cy="1764033"/>
          </a:xfrm>
          <a:prstGeom prst="rect">
            <a:avLst/>
          </a:prstGeom>
        </p:spPr>
      </p:pic>
      <p:pic>
        <p:nvPicPr>
          <p:cNvPr id="5" name="Picture 4">
            <a:extLst>
              <a:ext uri="{FF2B5EF4-FFF2-40B4-BE49-F238E27FC236}">
                <a16:creationId xmlns:a16="http://schemas.microsoft.com/office/drawing/2014/main" id="{45B4D96A-24E3-ACFF-8784-5E94A78D77F1}"/>
              </a:ext>
            </a:extLst>
          </p:cNvPr>
          <p:cNvPicPr>
            <a:picLocks noChangeAspect="1"/>
          </p:cNvPicPr>
          <p:nvPr/>
        </p:nvPicPr>
        <p:blipFill>
          <a:blip r:embed="rId4"/>
          <a:stretch>
            <a:fillRect/>
          </a:stretch>
        </p:blipFill>
        <p:spPr>
          <a:xfrm>
            <a:off x="57921" y="2936875"/>
            <a:ext cx="4044787" cy="2160431"/>
          </a:xfrm>
          <a:prstGeom prst="rect">
            <a:avLst/>
          </a:prstGeom>
        </p:spPr>
      </p:pic>
      <p:pic>
        <p:nvPicPr>
          <p:cNvPr id="8" name="Picture 7">
            <a:extLst>
              <a:ext uri="{FF2B5EF4-FFF2-40B4-BE49-F238E27FC236}">
                <a16:creationId xmlns:a16="http://schemas.microsoft.com/office/drawing/2014/main" id="{7DBE37FF-EAAD-8340-CFF4-0EE133F03025}"/>
              </a:ext>
            </a:extLst>
          </p:cNvPr>
          <p:cNvPicPr>
            <a:picLocks noChangeAspect="1"/>
          </p:cNvPicPr>
          <p:nvPr/>
        </p:nvPicPr>
        <p:blipFill>
          <a:blip r:embed="rId5"/>
          <a:stretch>
            <a:fillRect/>
          </a:stretch>
        </p:blipFill>
        <p:spPr>
          <a:xfrm>
            <a:off x="4191000" y="971550"/>
            <a:ext cx="4880427" cy="3867150"/>
          </a:xfrm>
          <a:prstGeom prst="rect">
            <a:avLst/>
          </a:prstGeom>
        </p:spPr>
      </p:pic>
      <p:sp>
        <p:nvSpPr>
          <p:cNvPr id="6" name="TextBox 5">
            <a:extLst>
              <a:ext uri="{FF2B5EF4-FFF2-40B4-BE49-F238E27FC236}">
                <a16:creationId xmlns:a16="http://schemas.microsoft.com/office/drawing/2014/main" id="{76007E3A-E47B-4A41-BE78-D7A8DD4594CF}"/>
              </a:ext>
            </a:extLst>
          </p:cNvPr>
          <p:cNvSpPr txBox="1"/>
          <p:nvPr/>
        </p:nvSpPr>
        <p:spPr>
          <a:xfrm>
            <a:off x="181269" y="7429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5000 image Dataset</a:t>
            </a:r>
          </a:p>
        </p:txBody>
      </p:sp>
    </p:spTree>
    <p:extLst>
      <p:ext uri="{BB962C8B-B14F-4D97-AF65-F5344CB8AC3E}">
        <p14:creationId xmlns:p14="http://schemas.microsoft.com/office/powerpoint/2010/main" val="12039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C74FF-6AAA-EB52-3F3F-D13BC3C200C2}"/>
              </a:ext>
            </a:extLst>
          </p:cNvPr>
          <p:cNvPicPr>
            <a:picLocks noChangeAspect="1"/>
          </p:cNvPicPr>
          <p:nvPr/>
        </p:nvPicPr>
        <p:blipFill>
          <a:blip r:embed="rId2"/>
          <a:stretch>
            <a:fillRect/>
          </a:stretch>
        </p:blipFill>
        <p:spPr>
          <a:xfrm>
            <a:off x="201654" y="1021462"/>
            <a:ext cx="7799345" cy="1931288"/>
          </a:xfrm>
          <a:prstGeom prst="rect">
            <a:avLst/>
          </a:prstGeom>
        </p:spPr>
      </p:pic>
      <p:pic>
        <p:nvPicPr>
          <p:cNvPr id="6" name="Picture 5">
            <a:extLst>
              <a:ext uri="{FF2B5EF4-FFF2-40B4-BE49-F238E27FC236}">
                <a16:creationId xmlns:a16="http://schemas.microsoft.com/office/drawing/2014/main" id="{19546801-2CDE-A27C-39DA-0787706AB7A0}"/>
              </a:ext>
            </a:extLst>
          </p:cNvPr>
          <p:cNvPicPr>
            <a:picLocks noChangeAspect="1"/>
          </p:cNvPicPr>
          <p:nvPr/>
        </p:nvPicPr>
        <p:blipFill>
          <a:blip r:embed="rId3"/>
          <a:stretch>
            <a:fillRect/>
          </a:stretch>
        </p:blipFill>
        <p:spPr>
          <a:xfrm>
            <a:off x="201654" y="2952750"/>
            <a:ext cx="8485145" cy="2133600"/>
          </a:xfrm>
          <a:prstGeom prst="rect">
            <a:avLst/>
          </a:prstGeom>
        </p:spPr>
      </p:pic>
      <p:sp>
        <p:nvSpPr>
          <p:cNvPr id="4" name="TextBox 3">
            <a:extLst>
              <a:ext uri="{FF2B5EF4-FFF2-40B4-BE49-F238E27FC236}">
                <a16:creationId xmlns:a16="http://schemas.microsoft.com/office/drawing/2014/main" id="{FD0F625D-1D9E-4C3C-9540-BFB47DD9D407}"/>
              </a:ext>
            </a:extLst>
          </p:cNvPr>
          <p:cNvSpPr txBox="1"/>
          <p:nvPr/>
        </p:nvSpPr>
        <p:spPr>
          <a:xfrm>
            <a:off x="201654" y="6667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Training for 20000 image Dataset</a:t>
            </a:r>
          </a:p>
        </p:txBody>
      </p:sp>
    </p:spTree>
    <p:extLst>
      <p:ext uri="{BB962C8B-B14F-4D97-AF65-F5344CB8AC3E}">
        <p14:creationId xmlns:p14="http://schemas.microsoft.com/office/powerpoint/2010/main" val="36084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54FA3-2570-916C-166C-B0FF7B2F10BC}"/>
              </a:ext>
            </a:extLst>
          </p:cNvPr>
          <p:cNvPicPr>
            <a:picLocks noChangeAspect="1"/>
          </p:cNvPicPr>
          <p:nvPr/>
        </p:nvPicPr>
        <p:blipFill>
          <a:blip r:embed="rId2"/>
          <a:stretch>
            <a:fillRect/>
          </a:stretch>
        </p:blipFill>
        <p:spPr>
          <a:xfrm>
            <a:off x="152400" y="1276350"/>
            <a:ext cx="3962400" cy="3484291"/>
          </a:xfrm>
          <a:prstGeom prst="rect">
            <a:avLst/>
          </a:prstGeom>
        </p:spPr>
      </p:pic>
      <p:pic>
        <p:nvPicPr>
          <p:cNvPr id="6" name="Picture 5">
            <a:extLst>
              <a:ext uri="{FF2B5EF4-FFF2-40B4-BE49-F238E27FC236}">
                <a16:creationId xmlns:a16="http://schemas.microsoft.com/office/drawing/2014/main" id="{529400A1-1BB8-5076-083A-E90CB25F81CA}"/>
              </a:ext>
            </a:extLst>
          </p:cNvPr>
          <p:cNvPicPr>
            <a:picLocks noChangeAspect="1"/>
          </p:cNvPicPr>
          <p:nvPr/>
        </p:nvPicPr>
        <p:blipFill>
          <a:blip r:embed="rId3"/>
          <a:stretch>
            <a:fillRect/>
          </a:stretch>
        </p:blipFill>
        <p:spPr>
          <a:xfrm>
            <a:off x="4953000" y="1276350"/>
            <a:ext cx="3570111" cy="3484291"/>
          </a:xfrm>
          <a:prstGeom prst="rect">
            <a:avLst/>
          </a:prstGeom>
        </p:spPr>
      </p:pic>
      <p:sp>
        <p:nvSpPr>
          <p:cNvPr id="4" name="TextBox 3">
            <a:extLst>
              <a:ext uri="{FF2B5EF4-FFF2-40B4-BE49-F238E27FC236}">
                <a16:creationId xmlns:a16="http://schemas.microsoft.com/office/drawing/2014/main" id="{44F63787-3639-47F0-90BD-C3A70C71B827}"/>
              </a:ext>
            </a:extLst>
          </p:cNvPr>
          <p:cNvSpPr txBox="1"/>
          <p:nvPr/>
        </p:nvSpPr>
        <p:spPr>
          <a:xfrm>
            <a:off x="152400" y="833050"/>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20000 image Dataset</a:t>
            </a:r>
          </a:p>
        </p:txBody>
      </p:sp>
    </p:spTree>
    <p:extLst>
      <p:ext uri="{BB962C8B-B14F-4D97-AF65-F5344CB8AC3E}">
        <p14:creationId xmlns:p14="http://schemas.microsoft.com/office/powerpoint/2010/main" val="26733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83D21C-61D1-A106-EDF7-04634773AF8D}"/>
              </a:ext>
            </a:extLst>
          </p:cNvPr>
          <p:cNvPicPr>
            <a:picLocks noChangeAspect="1"/>
          </p:cNvPicPr>
          <p:nvPr/>
        </p:nvPicPr>
        <p:blipFill>
          <a:blip r:embed="rId3"/>
          <a:stretch>
            <a:fillRect/>
          </a:stretch>
        </p:blipFill>
        <p:spPr>
          <a:xfrm>
            <a:off x="177800" y="1110049"/>
            <a:ext cx="3975911" cy="1828800"/>
          </a:xfrm>
          <a:prstGeom prst="rect">
            <a:avLst/>
          </a:prstGeom>
        </p:spPr>
      </p:pic>
      <p:pic>
        <p:nvPicPr>
          <p:cNvPr id="10" name="Picture 9">
            <a:extLst>
              <a:ext uri="{FF2B5EF4-FFF2-40B4-BE49-F238E27FC236}">
                <a16:creationId xmlns:a16="http://schemas.microsoft.com/office/drawing/2014/main" id="{D347E60E-C408-40FD-632D-2DA4DC9B55CA}"/>
              </a:ext>
            </a:extLst>
          </p:cNvPr>
          <p:cNvPicPr>
            <a:picLocks noChangeAspect="1"/>
          </p:cNvPicPr>
          <p:nvPr/>
        </p:nvPicPr>
        <p:blipFill>
          <a:blip r:embed="rId4"/>
          <a:stretch>
            <a:fillRect/>
          </a:stretch>
        </p:blipFill>
        <p:spPr>
          <a:xfrm>
            <a:off x="152400" y="2928266"/>
            <a:ext cx="3878874" cy="1840389"/>
          </a:xfrm>
          <a:prstGeom prst="rect">
            <a:avLst/>
          </a:prstGeom>
        </p:spPr>
      </p:pic>
      <p:pic>
        <p:nvPicPr>
          <p:cNvPr id="12" name="Picture 11">
            <a:extLst>
              <a:ext uri="{FF2B5EF4-FFF2-40B4-BE49-F238E27FC236}">
                <a16:creationId xmlns:a16="http://schemas.microsoft.com/office/drawing/2014/main" id="{6E3CE0F3-3021-4F6B-DE64-044DE01E655C}"/>
              </a:ext>
            </a:extLst>
          </p:cNvPr>
          <p:cNvPicPr>
            <a:picLocks noChangeAspect="1"/>
          </p:cNvPicPr>
          <p:nvPr/>
        </p:nvPicPr>
        <p:blipFill>
          <a:blip r:embed="rId5"/>
          <a:stretch>
            <a:fillRect/>
          </a:stretch>
        </p:blipFill>
        <p:spPr>
          <a:xfrm>
            <a:off x="4179111" y="714375"/>
            <a:ext cx="4964889" cy="4171950"/>
          </a:xfrm>
          <a:prstGeom prst="rect">
            <a:avLst/>
          </a:prstGeom>
        </p:spPr>
      </p:pic>
      <p:sp>
        <p:nvSpPr>
          <p:cNvPr id="5" name="TextBox 4">
            <a:extLst>
              <a:ext uri="{FF2B5EF4-FFF2-40B4-BE49-F238E27FC236}">
                <a16:creationId xmlns:a16="http://schemas.microsoft.com/office/drawing/2014/main" id="{35CCF484-54EC-4E28-A60F-9802EC1E23C2}"/>
              </a:ext>
            </a:extLst>
          </p:cNvPr>
          <p:cNvSpPr txBox="1"/>
          <p:nvPr/>
        </p:nvSpPr>
        <p:spPr>
          <a:xfrm>
            <a:off x="152400" y="714375"/>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20000 image Dataset</a:t>
            </a:r>
          </a:p>
        </p:txBody>
      </p:sp>
    </p:spTree>
    <p:extLst>
      <p:ext uri="{BB962C8B-B14F-4D97-AF65-F5344CB8AC3E}">
        <p14:creationId xmlns:p14="http://schemas.microsoft.com/office/powerpoint/2010/main" val="69782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EE07D-DEF2-BC1C-044B-F2B0E0F781B6}"/>
              </a:ext>
            </a:extLst>
          </p:cNvPr>
          <p:cNvPicPr>
            <a:picLocks noChangeAspect="1"/>
          </p:cNvPicPr>
          <p:nvPr/>
        </p:nvPicPr>
        <p:blipFill>
          <a:blip r:embed="rId2"/>
          <a:stretch>
            <a:fillRect/>
          </a:stretch>
        </p:blipFill>
        <p:spPr>
          <a:xfrm>
            <a:off x="76200" y="1123950"/>
            <a:ext cx="7315200" cy="1600200"/>
          </a:xfrm>
          <a:prstGeom prst="rect">
            <a:avLst/>
          </a:prstGeom>
        </p:spPr>
      </p:pic>
      <p:pic>
        <p:nvPicPr>
          <p:cNvPr id="5" name="Picture 4">
            <a:extLst>
              <a:ext uri="{FF2B5EF4-FFF2-40B4-BE49-F238E27FC236}">
                <a16:creationId xmlns:a16="http://schemas.microsoft.com/office/drawing/2014/main" id="{DB818184-645E-F3C8-B746-F36EF89B7C85}"/>
              </a:ext>
            </a:extLst>
          </p:cNvPr>
          <p:cNvPicPr>
            <a:picLocks noChangeAspect="1"/>
          </p:cNvPicPr>
          <p:nvPr/>
        </p:nvPicPr>
        <p:blipFill rotWithShape="1">
          <a:blip r:embed="rId3"/>
          <a:srcRect r="833"/>
          <a:stretch/>
        </p:blipFill>
        <p:spPr>
          <a:xfrm>
            <a:off x="76200" y="2876550"/>
            <a:ext cx="8763000" cy="2114550"/>
          </a:xfrm>
          <a:prstGeom prst="rect">
            <a:avLst/>
          </a:prstGeom>
        </p:spPr>
      </p:pic>
      <p:sp>
        <p:nvSpPr>
          <p:cNvPr id="4" name="TextBox 3">
            <a:extLst>
              <a:ext uri="{FF2B5EF4-FFF2-40B4-BE49-F238E27FC236}">
                <a16:creationId xmlns:a16="http://schemas.microsoft.com/office/drawing/2014/main" id="{7594D56C-3668-4918-9616-BED50AE70F6B}"/>
              </a:ext>
            </a:extLst>
          </p:cNvPr>
          <p:cNvSpPr txBox="1"/>
          <p:nvPr/>
        </p:nvSpPr>
        <p:spPr>
          <a:xfrm>
            <a:off x="152400" y="694551"/>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Training for 100000 image Dataset</a:t>
            </a:r>
          </a:p>
        </p:txBody>
      </p:sp>
    </p:spTree>
    <p:extLst>
      <p:ext uri="{BB962C8B-B14F-4D97-AF65-F5344CB8AC3E}">
        <p14:creationId xmlns:p14="http://schemas.microsoft.com/office/powerpoint/2010/main" val="365988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A345-91B1-C317-86ED-C0935905D6F6}"/>
              </a:ext>
            </a:extLst>
          </p:cNvPr>
          <p:cNvSpPr>
            <a:spLocks noGrp="1"/>
          </p:cNvSpPr>
          <p:nvPr>
            <p:ph type="title"/>
          </p:nvPr>
        </p:nvSpPr>
        <p:spPr>
          <a:xfrm>
            <a:off x="384725" y="708550"/>
            <a:ext cx="8010525" cy="307777"/>
          </a:xfrm>
        </p:spPr>
        <p:txBody>
          <a:bodyPr/>
          <a:lstStyle/>
          <a:p>
            <a:r>
              <a:rPr lang="en-US" sz="2000" dirty="0"/>
              <a:t>Contents</a:t>
            </a:r>
          </a:p>
        </p:txBody>
      </p:sp>
      <p:sp>
        <p:nvSpPr>
          <p:cNvPr id="3" name="Text Placeholder 2">
            <a:extLst>
              <a:ext uri="{FF2B5EF4-FFF2-40B4-BE49-F238E27FC236}">
                <a16:creationId xmlns:a16="http://schemas.microsoft.com/office/drawing/2014/main" id="{507CFCCB-1313-F9D6-5F8F-B085281D57D5}"/>
              </a:ext>
            </a:extLst>
          </p:cNvPr>
          <p:cNvSpPr>
            <a:spLocks noGrp="1"/>
          </p:cNvSpPr>
          <p:nvPr>
            <p:ph type="body" idx="1"/>
          </p:nvPr>
        </p:nvSpPr>
        <p:spPr>
          <a:xfrm>
            <a:off x="490621" y="1250771"/>
            <a:ext cx="8201025" cy="3568285"/>
          </a:xfrm>
        </p:spPr>
        <p:txBody>
          <a:bodyPr vert="horz" wrap="square" lIns="0" tIns="48895" rIns="0" bIns="0" rtlCol="0">
            <a:spAutoFit/>
          </a:bodyPr>
          <a:lstStyle/>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Description Of The Project &amp; Problem Statement</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Project Implementation</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Implemented And Not Implemented</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Dataset</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Project Workflow Diagram</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Data Collection</a:t>
            </a:r>
          </a:p>
          <a:p>
            <a:pPr marL="363855" indent="-351155" algn="just">
              <a:spcBef>
                <a:spcPts val="385"/>
              </a:spcBef>
              <a:buFont typeface="Arial"/>
              <a:buChar char="●"/>
              <a:tabLst>
                <a:tab pos="363855" algn="l"/>
              </a:tabLst>
            </a:pPr>
            <a:r>
              <a:rPr lang="en-US" dirty="0" err="1">
                <a:solidFill>
                  <a:schemeClr val="tx1"/>
                </a:solidFill>
                <a:latin typeface="Times New Roman" panose="02020603050405020304" pitchFamily="18" charset="0"/>
                <a:cs typeface="Times New Roman" panose="02020603050405020304" pitchFamily="18" charset="0"/>
              </a:rPr>
              <a:t>Mongodb</a:t>
            </a:r>
            <a:endParaRPr lang="en-US" dirty="0">
              <a:solidFill>
                <a:schemeClr val="tx1"/>
              </a:solidFill>
              <a:latin typeface="Times New Roman" panose="02020603050405020304" pitchFamily="18" charset="0"/>
              <a:cs typeface="Times New Roman" panose="02020603050405020304" pitchFamily="18" charset="0"/>
            </a:endParaRP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Visualizations And Results</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Observations</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Conclusion &amp; Lesson’s Learnt</a:t>
            </a:r>
          </a:p>
          <a:p>
            <a:pPr marL="363855" indent="-351155" algn="just">
              <a:spcBef>
                <a:spcPts val="385"/>
              </a:spcBef>
              <a:buFont typeface="Arial"/>
              <a:buChar char="●"/>
              <a:tabLst>
                <a:tab pos="363855" algn="l"/>
              </a:tabLst>
            </a:pPr>
            <a:r>
              <a:rPr lang="en-US" dirty="0">
                <a:solidFill>
                  <a:schemeClr val="tx1"/>
                </a:solidFill>
                <a:latin typeface="Times New Roman" panose="02020603050405020304" pitchFamily="18" charset="0"/>
                <a:cs typeface="Times New Roman" panose="02020603050405020304" pitchFamily="18" charset="0"/>
              </a:rPr>
              <a:t>References</a:t>
            </a:r>
          </a:p>
          <a:p>
            <a:pPr marL="363855" indent="-351155" algn="just">
              <a:spcBef>
                <a:spcPts val="385"/>
              </a:spcBef>
              <a:buFont typeface="Arial"/>
              <a:buChar char="●"/>
              <a:tabLst>
                <a:tab pos="363855" algn="l"/>
              </a:tabLst>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327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0189E-D164-DDB5-A772-74B621741849}"/>
              </a:ext>
            </a:extLst>
          </p:cNvPr>
          <p:cNvPicPr>
            <a:picLocks noChangeAspect="1"/>
          </p:cNvPicPr>
          <p:nvPr/>
        </p:nvPicPr>
        <p:blipFill>
          <a:blip r:embed="rId2"/>
          <a:stretch>
            <a:fillRect/>
          </a:stretch>
        </p:blipFill>
        <p:spPr>
          <a:xfrm>
            <a:off x="304800" y="1047750"/>
            <a:ext cx="4267200" cy="3924300"/>
          </a:xfrm>
          <a:prstGeom prst="rect">
            <a:avLst/>
          </a:prstGeom>
        </p:spPr>
      </p:pic>
      <p:pic>
        <p:nvPicPr>
          <p:cNvPr id="5" name="Picture 4">
            <a:extLst>
              <a:ext uri="{FF2B5EF4-FFF2-40B4-BE49-F238E27FC236}">
                <a16:creationId xmlns:a16="http://schemas.microsoft.com/office/drawing/2014/main" id="{8C45190C-71B6-7656-981F-764F1161D74A}"/>
              </a:ext>
            </a:extLst>
          </p:cNvPr>
          <p:cNvPicPr>
            <a:picLocks noChangeAspect="1"/>
          </p:cNvPicPr>
          <p:nvPr/>
        </p:nvPicPr>
        <p:blipFill>
          <a:blip r:embed="rId3"/>
          <a:stretch>
            <a:fillRect/>
          </a:stretch>
        </p:blipFill>
        <p:spPr>
          <a:xfrm>
            <a:off x="4800600" y="1114425"/>
            <a:ext cx="3839405" cy="3790950"/>
          </a:xfrm>
          <a:prstGeom prst="rect">
            <a:avLst/>
          </a:prstGeom>
        </p:spPr>
      </p:pic>
      <p:sp>
        <p:nvSpPr>
          <p:cNvPr id="4" name="TextBox 3">
            <a:extLst>
              <a:ext uri="{FF2B5EF4-FFF2-40B4-BE49-F238E27FC236}">
                <a16:creationId xmlns:a16="http://schemas.microsoft.com/office/drawing/2014/main" id="{941C222B-9E9B-485D-958C-EB27DB4FAD80}"/>
              </a:ext>
            </a:extLst>
          </p:cNvPr>
          <p:cNvSpPr txBox="1"/>
          <p:nvPr/>
        </p:nvSpPr>
        <p:spPr>
          <a:xfrm>
            <a:off x="296333" y="768634"/>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100000 image Dataset</a:t>
            </a:r>
          </a:p>
        </p:txBody>
      </p:sp>
    </p:spTree>
    <p:extLst>
      <p:ext uri="{BB962C8B-B14F-4D97-AF65-F5344CB8AC3E}">
        <p14:creationId xmlns:p14="http://schemas.microsoft.com/office/powerpoint/2010/main" val="367367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9D50D-2D9A-7935-ED64-0DE5A1BD0430}"/>
              </a:ext>
            </a:extLst>
          </p:cNvPr>
          <p:cNvPicPr>
            <a:picLocks noChangeAspect="1"/>
          </p:cNvPicPr>
          <p:nvPr/>
        </p:nvPicPr>
        <p:blipFill>
          <a:blip r:embed="rId2"/>
          <a:stretch>
            <a:fillRect/>
          </a:stretch>
        </p:blipFill>
        <p:spPr>
          <a:xfrm>
            <a:off x="152401" y="1116164"/>
            <a:ext cx="4038600" cy="1684186"/>
          </a:xfrm>
          <a:prstGeom prst="rect">
            <a:avLst/>
          </a:prstGeom>
        </p:spPr>
      </p:pic>
      <p:pic>
        <p:nvPicPr>
          <p:cNvPr id="5" name="Picture 4">
            <a:extLst>
              <a:ext uri="{FF2B5EF4-FFF2-40B4-BE49-F238E27FC236}">
                <a16:creationId xmlns:a16="http://schemas.microsoft.com/office/drawing/2014/main" id="{CFDE21ED-6030-4A1D-004E-B9DA59FE20DF}"/>
              </a:ext>
            </a:extLst>
          </p:cNvPr>
          <p:cNvPicPr>
            <a:picLocks noChangeAspect="1"/>
          </p:cNvPicPr>
          <p:nvPr/>
        </p:nvPicPr>
        <p:blipFill>
          <a:blip r:embed="rId3"/>
          <a:stretch>
            <a:fillRect/>
          </a:stretch>
        </p:blipFill>
        <p:spPr>
          <a:xfrm>
            <a:off x="232833" y="2913833"/>
            <a:ext cx="3810000" cy="2210617"/>
          </a:xfrm>
          <a:prstGeom prst="rect">
            <a:avLst/>
          </a:prstGeom>
        </p:spPr>
      </p:pic>
      <p:pic>
        <p:nvPicPr>
          <p:cNvPr id="7" name="Picture 6">
            <a:extLst>
              <a:ext uri="{FF2B5EF4-FFF2-40B4-BE49-F238E27FC236}">
                <a16:creationId xmlns:a16="http://schemas.microsoft.com/office/drawing/2014/main" id="{2B60EBB0-61B0-5546-4FEF-8219224C9351}"/>
              </a:ext>
            </a:extLst>
          </p:cNvPr>
          <p:cNvPicPr>
            <a:picLocks noChangeAspect="1"/>
          </p:cNvPicPr>
          <p:nvPr/>
        </p:nvPicPr>
        <p:blipFill>
          <a:blip r:embed="rId4"/>
          <a:stretch>
            <a:fillRect/>
          </a:stretch>
        </p:blipFill>
        <p:spPr>
          <a:xfrm>
            <a:off x="4191001" y="714375"/>
            <a:ext cx="4876799" cy="4171950"/>
          </a:xfrm>
          <a:prstGeom prst="rect">
            <a:avLst/>
          </a:prstGeom>
        </p:spPr>
      </p:pic>
      <p:sp>
        <p:nvSpPr>
          <p:cNvPr id="6" name="TextBox 5">
            <a:extLst>
              <a:ext uri="{FF2B5EF4-FFF2-40B4-BE49-F238E27FC236}">
                <a16:creationId xmlns:a16="http://schemas.microsoft.com/office/drawing/2014/main" id="{EDA74BED-E653-4BDE-9F13-74434978C13C}"/>
              </a:ext>
            </a:extLst>
          </p:cNvPr>
          <p:cNvSpPr txBox="1"/>
          <p:nvPr/>
        </p:nvSpPr>
        <p:spPr>
          <a:xfrm>
            <a:off x="135468" y="748965"/>
            <a:ext cx="6370319" cy="276999"/>
          </a:xfrm>
          <a:prstGeom prst="rect">
            <a:avLst/>
          </a:prstGeom>
        </p:spPr>
        <p:txBody>
          <a:bodyPr wrap="square" lIns="0" tIns="0" rIns="0" bIns="0">
            <a:spAutoFit/>
          </a:bodyPr>
          <a:lstStyle>
            <a:lvl1pPr>
              <a:defRPr sz="1800" b="1" i="0">
                <a:solidFill>
                  <a:srgbClr val="595959"/>
                </a:solidFill>
                <a:latin typeface="Arial"/>
                <a:ea typeface="+mj-ea"/>
                <a:cs typeface="Arial"/>
              </a:defRPr>
            </a:lvl1pPr>
          </a:lstStyle>
          <a:p>
            <a:r>
              <a:rPr lang="en-US" dirty="0"/>
              <a:t>Visualizations &amp; Results for 100000 image Dataset</a:t>
            </a:r>
          </a:p>
        </p:txBody>
      </p:sp>
    </p:spTree>
    <p:extLst>
      <p:ext uri="{BB962C8B-B14F-4D97-AF65-F5344CB8AC3E}">
        <p14:creationId xmlns:p14="http://schemas.microsoft.com/office/powerpoint/2010/main" val="1275544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7AB0-0623-896D-7F19-FD88979938FA}"/>
              </a:ext>
            </a:extLst>
          </p:cNvPr>
          <p:cNvSpPr>
            <a:spLocks noGrp="1"/>
          </p:cNvSpPr>
          <p:nvPr>
            <p:ph type="title"/>
          </p:nvPr>
        </p:nvSpPr>
        <p:spPr>
          <a:xfrm>
            <a:off x="384725" y="708550"/>
            <a:ext cx="8010525" cy="276999"/>
          </a:xfrm>
        </p:spPr>
        <p:txBody>
          <a:bodyPr/>
          <a:lstStyle/>
          <a:p>
            <a:r>
              <a:rPr lang="en-US" dirty="0"/>
              <a:t>Observations</a:t>
            </a:r>
            <a:endParaRPr lang="en-AE" dirty="0"/>
          </a:p>
        </p:txBody>
      </p:sp>
      <p:sp>
        <p:nvSpPr>
          <p:cNvPr id="3" name="Text Placeholder 2">
            <a:extLst>
              <a:ext uri="{FF2B5EF4-FFF2-40B4-BE49-F238E27FC236}">
                <a16:creationId xmlns:a16="http://schemas.microsoft.com/office/drawing/2014/main" id="{9BAE74BD-2CD5-88F1-4965-98A957D3FC8E}"/>
              </a:ext>
            </a:extLst>
          </p:cNvPr>
          <p:cNvSpPr>
            <a:spLocks noGrp="1"/>
          </p:cNvSpPr>
          <p:nvPr>
            <p:ph type="body" idx="1"/>
          </p:nvPr>
        </p:nvSpPr>
        <p:spPr>
          <a:xfrm>
            <a:off x="367792" y="1109505"/>
            <a:ext cx="8552800" cy="2332305"/>
          </a:xfrm>
        </p:spPr>
        <p:txBody>
          <a:bodyPr vert="horz" wrap="square" lIns="0" tIns="12700" rIns="0" bIns="0" rtlCol="0">
            <a:spAutoFit/>
          </a:bodyPr>
          <a:lstStyle/>
          <a:p>
            <a:pPr marL="363855" marR="438784" indent="-351790">
              <a:lnSpc>
                <a:spcPct val="114999"/>
              </a:lnSpc>
              <a:spcBef>
                <a:spcPts val="100"/>
              </a:spcBef>
              <a:buFont typeface="Arial"/>
              <a:buChar char="●"/>
              <a:tabLst>
                <a:tab pos="363855" algn="l"/>
              </a:tabLst>
            </a:pPr>
            <a:r>
              <a:rPr lang="en-US" dirty="0"/>
              <a:t>2000 Samples: 69% Accuracy — Initial performance baseline.</a:t>
            </a:r>
          </a:p>
          <a:p>
            <a:pPr marL="363855" marR="438784" indent="-351790">
              <a:lnSpc>
                <a:spcPct val="114999"/>
              </a:lnSpc>
              <a:spcBef>
                <a:spcPts val="100"/>
              </a:spcBef>
              <a:buFont typeface="Arial"/>
              <a:buChar char="●"/>
              <a:tabLst>
                <a:tab pos="363855" algn="l"/>
              </a:tabLst>
            </a:pPr>
            <a:r>
              <a:rPr lang="en-US" dirty="0"/>
              <a:t>5000 Samples: 82% Accuracy — Noticeable improvements.</a:t>
            </a:r>
          </a:p>
          <a:p>
            <a:pPr marL="363855" marR="438784" indent="-351790">
              <a:lnSpc>
                <a:spcPct val="114999"/>
              </a:lnSpc>
              <a:spcBef>
                <a:spcPts val="100"/>
              </a:spcBef>
              <a:buFont typeface="Arial"/>
              <a:buChar char="●"/>
              <a:tabLst>
                <a:tab pos="363855" algn="l"/>
              </a:tabLst>
            </a:pPr>
            <a:r>
              <a:rPr lang="en-US" dirty="0"/>
              <a:t>20000 Samples: 85% Accuracy — Consistent gains.</a:t>
            </a:r>
          </a:p>
          <a:p>
            <a:pPr marL="363855" marR="438784" indent="-351790">
              <a:lnSpc>
                <a:spcPct val="114999"/>
              </a:lnSpc>
              <a:spcBef>
                <a:spcPts val="100"/>
              </a:spcBef>
              <a:buFont typeface="Arial"/>
              <a:buChar char="●"/>
              <a:tabLst>
                <a:tab pos="363855" algn="l"/>
              </a:tabLst>
            </a:pPr>
            <a:r>
              <a:rPr lang="en-US" dirty="0"/>
              <a:t>100000 Samples: 96% Accuracy — Achieved optimal performance.</a:t>
            </a:r>
          </a:p>
          <a:p>
            <a:pPr marL="12065" marR="438784">
              <a:lnSpc>
                <a:spcPct val="114999"/>
              </a:lnSpc>
              <a:spcBef>
                <a:spcPts val="100"/>
              </a:spcBef>
              <a:tabLst>
                <a:tab pos="363855" algn="l"/>
              </a:tabLst>
            </a:pPr>
            <a:endParaRPr lang="en-US" dirty="0"/>
          </a:p>
          <a:p>
            <a:pPr marL="12065" marR="438784">
              <a:lnSpc>
                <a:spcPct val="114999"/>
              </a:lnSpc>
              <a:spcBef>
                <a:spcPts val="100"/>
              </a:spcBef>
              <a:tabLst>
                <a:tab pos="363855" algn="l"/>
              </a:tabLst>
            </a:pPr>
            <a:r>
              <a:rPr lang="en-US" dirty="0"/>
              <a:t>We have also tried to run the model on unknown dataset which consists images of different breeds that are not used for any training.</a:t>
            </a:r>
          </a:p>
          <a:p>
            <a:pPr marL="12065" marR="438784">
              <a:lnSpc>
                <a:spcPct val="114999"/>
              </a:lnSpc>
              <a:spcBef>
                <a:spcPts val="100"/>
              </a:spcBef>
              <a:tabLst>
                <a:tab pos="363855" algn="l"/>
              </a:tabLst>
            </a:pPr>
            <a:endParaRPr lang="en-US" dirty="0"/>
          </a:p>
        </p:txBody>
      </p:sp>
      <p:pic>
        <p:nvPicPr>
          <p:cNvPr id="6" name="Picture 5">
            <a:extLst>
              <a:ext uri="{FF2B5EF4-FFF2-40B4-BE49-F238E27FC236}">
                <a16:creationId xmlns:a16="http://schemas.microsoft.com/office/drawing/2014/main" id="{B23DF766-903C-44D1-B64A-80B124C28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50" y="3196148"/>
            <a:ext cx="7848600" cy="1945235"/>
          </a:xfrm>
          <a:prstGeom prst="rect">
            <a:avLst/>
          </a:prstGeom>
        </p:spPr>
      </p:pic>
    </p:spTree>
    <p:extLst>
      <p:ext uri="{BB962C8B-B14F-4D97-AF65-F5344CB8AC3E}">
        <p14:creationId xmlns:p14="http://schemas.microsoft.com/office/powerpoint/2010/main" val="142656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b="-2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5FC8C-D9F5-42DF-9905-4610A103827B}"/>
              </a:ext>
            </a:extLst>
          </p:cNvPr>
          <p:cNvSpPr>
            <a:spLocks noGrp="1"/>
          </p:cNvSpPr>
          <p:nvPr>
            <p:ph type="title"/>
          </p:nvPr>
        </p:nvSpPr>
        <p:spPr>
          <a:xfrm>
            <a:off x="381000" y="819150"/>
            <a:ext cx="8010525" cy="276999"/>
          </a:xfrm>
        </p:spPr>
        <p:txBody>
          <a:bodyPr/>
          <a:lstStyle/>
          <a:p>
            <a:r>
              <a:rPr lang="en-US" dirty="0"/>
              <a:t>Graphical Insight:</a:t>
            </a:r>
          </a:p>
        </p:txBody>
      </p:sp>
      <p:sp>
        <p:nvSpPr>
          <p:cNvPr id="3" name="Text Placeholder 2">
            <a:extLst>
              <a:ext uri="{FF2B5EF4-FFF2-40B4-BE49-F238E27FC236}">
                <a16:creationId xmlns:a16="http://schemas.microsoft.com/office/drawing/2014/main" id="{8B9F98FB-EE01-4E0B-B962-C28843D29382}"/>
              </a:ext>
            </a:extLst>
          </p:cNvPr>
          <p:cNvSpPr>
            <a:spLocks noGrp="1"/>
          </p:cNvSpPr>
          <p:nvPr>
            <p:ph type="body" idx="1"/>
          </p:nvPr>
        </p:nvSpPr>
        <p:spPr>
          <a:xfrm>
            <a:off x="457200" y="1428750"/>
            <a:ext cx="3776579" cy="1689052"/>
          </a:xfrm>
        </p:spPr>
        <p:txBody>
          <a:bodyPr/>
          <a:lstStyle/>
          <a:p>
            <a:pPr marL="363855" marR="438784" indent="-351790">
              <a:lnSpc>
                <a:spcPct val="114999"/>
              </a:lnSpc>
              <a:spcBef>
                <a:spcPts val="100"/>
              </a:spcBef>
              <a:buFont typeface="Arial"/>
              <a:buChar char="●"/>
              <a:tabLst>
                <a:tab pos="363855" algn="l"/>
              </a:tabLst>
            </a:pPr>
            <a:r>
              <a:rPr lang="en-US" dirty="0"/>
              <a:t>"A line graph depicting a clear positive trend in accuracy as training data volume increases, emphasizing the model’s scalability."</a:t>
            </a:r>
          </a:p>
          <a:p>
            <a:pPr marL="363855" marR="438784" indent="-351790">
              <a:lnSpc>
                <a:spcPct val="114999"/>
              </a:lnSpc>
              <a:spcBef>
                <a:spcPts val="100"/>
              </a:spcBef>
              <a:buFont typeface="Arial"/>
              <a:buChar char="●"/>
              <a:tabLst>
                <a:tab pos="363855" algn="l"/>
              </a:tabLst>
            </a:pPr>
            <a:r>
              <a:rPr lang="en-US" dirty="0"/>
              <a:t>Accuracy of 100000 samples: 96%</a:t>
            </a:r>
          </a:p>
        </p:txBody>
      </p:sp>
      <p:pic>
        <p:nvPicPr>
          <p:cNvPr id="4" name="Picture 3">
            <a:extLst>
              <a:ext uri="{FF2B5EF4-FFF2-40B4-BE49-F238E27FC236}">
                <a16:creationId xmlns:a16="http://schemas.microsoft.com/office/drawing/2014/main" id="{404F57B6-1250-44E7-BEBF-968CDB60A4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86262" y="1200150"/>
            <a:ext cx="4361799" cy="2952750"/>
          </a:xfrm>
          <a:prstGeom prst="rect">
            <a:avLst/>
          </a:prstGeom>
          <a:blipFill dpi="0" rotWithShape="1">
            <a:blip r:embed="rId4">
              <a:alphaModFix amt="11000"/>
            </a:blip>
            <a:srcRect/>
            <a:tile tx="0" ty="0" sx="0" sy="100000" flip="none" algn="tl"/>
          </a:blipFill>
        </p:spPr>
      </p:pic>
    </p:spTree>
    <p:extLst>
      <p:ext uri="{BB962C8B-B14F-4D97-AF65-F5344CB8AC3E}">
        <p14:creationId xmlns:p14="http://schemas.microsoft.com/office/powerpoint/2010/main" val="76933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708550"/>
            <a:ext cx="8010525" cy="289823"/>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a:cs typeface="Times New Roman"/>
              </a:rPr>
              <a:t>Conclusion</a:t>
            </a:r>
            <a:endParaRPr spc="-10" dirty="0">
              <a:latin typeface="Times New Roman"/>
              <a:cs typeface="Times New Roman"/>
            </a:endParaRPr>
          </a:p>
        </p:txBody>
      </p:sp>
      <p:sp>
        <p:nvSpPr>
          <p:cNvPr id="3" name="object 3"/>
          <p:cNvSpPr txBox="1">
            <a:spLocks noGrp="1"/>
          </p:cNvSpPr>
          <p:nvPr>
            <p:ph type="body" idx="1"/>
          </p:nvPr>
        </p:nvSpPr>
        <p:spPr>
          <a:xfrm>
            <a:off x="490621" y="1250771"/>
            <a:ext cx="8201025" cy="2821670"/>
          </a:xfrm>
          <a:prstGeom prst="rect">
            <a:avLst/>
          </a:prstGeom>
        </p:spPr>
        <p:txBody>
          <a:bodyPr vert="horz" wrap="square" lIns="0" tIns="12700" rIns="0" bIns="0" rtlCol="0">
            <a:spAutoFit/>
          </a:bodyPr>
          <a:lstStyle/>
          <a:p>
            <a:pPr marL="363855" marR="50165" indent="-351790">
              <a:lnSpc>
                <a:spcPct val="114999"/>
              </a:lnSpc>
              <a:buFont typeface="Arial"/>
              <a:buChar char="●"/>
              <a:tabLst>
                <a:tab pos="363855" algn="l"/>
              </a:tabLst>
            </a:pPr>
            <a:r>
              <a:rPr lang="en-US" dirty="0"/>
              <a:t>Successfully engineered a high-performance dog breed classification system using Apache Spark and MongoDB, achieving peak accuracy of 96% with extensive training data.</a:t>
            </a:r>
          </a:p>
          <a:p>
            <a:pPr marL="363855" marR="50165" indent="-351790">
              <a:lnSpc>
                <a:spcPct val="114999"/>
              </a:lnSpc>
              <a:buFont typeface="Arial"/>
              <a:buChar char="●"/>
              <a:tabLst>
                <a:tab pos="363855" algn="l"/>
              </a:tabLst>
            </a:pPr>
            <a:r>
              <a:rPr lang="en-US" dirty="0"/>
              <a:t>Demonstrated robust handling and processing of massive datasets (up to 20GB) with big data technologies, showcasing effective scaling and data management capabilities.</a:t>
            </a:r>
          </a:p>
          <a:p>
            <a:pPr marL="363855" marR="50165" indent="-351790">
              <a:lnSpc>
                <a:spcPct val="114999"/>
              </a:lnSpc>
              <a:buFont typeface="Arial"/>
              <a:buChar char="●"/>
              <a:tabLst>
                <a:tab pos="363855" algn="l"/>
              </a:tabLst>
            </a:pPr>
            <a:r>
              <a:rPr lang="en-US" spc="-35" dirty="0"/>
              <a:t>Explored and compared various data processing platforms. Identified Databricks for its integration capabilities, although limitations in the free version highlighted file size constraints.</a:t>
            </a:r>
          </a:p>
          <a:p>
            <a:pPr marL="363855" marR="50165" indent="-351790">
              <a:lnSpc>
                <a:spcPct val="114999"/>
              </a:lnSpc>
              <a:buFont typeface="Arial"/>
              <a:buChar char="●"/>
              <a:tabLst>
                <a:tab pos="363855" algn="l"/>
              </a:tabLst>
            </a:pPr>
            <a:r>
              <a:rPr lang="en-US" spc="-35" dirty="0"/>
              <a:t>Cloudera presented challenges for Python integration, leading to an exploration of Scala for improved compatibility and efficiency</a:t>
            </a:r>
            <a:r>
              <a:rPr lang="en-US" spc="-10" dirty="0"/>
              <a:t>.</a:t>
            </a:r>
            <a:endParaRPr spc="-10" dirty="0"/>
          </a:p>
          <a:p>
            <a:pPr marL="363855" marR="5080" indent="-351790">
              <a:lnSpc>
                <a:spcPct val="114999"/>
              </a:lnSpc>
              <a:buFont typeface="Arial"/>
              <a:buChar char="●"/>
              <a:tabLst>
                <a:tab pos="363855" algn="l"/>
              </a:tabLst>
            </a:pPr>
            <a:r>
              <a:rPr lang="en-US" dirty="0"/>
              <a:t>Employed cloud computing solutions to streamline our system architecture, significantly reducing setup complexity and enhancing operational efficiency.</a:t>
            </a:r>
            <a:r>
              <a:rPr spc="-1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434343"/>
                </a:solidFill>
                <a:latin typeface="Times New Roman"/>
                <a:cs typeface="Times New Roman"/>
              </a:rPr>
              <a:t>Lessons</a:t>
            </a:r>
            <a:r>
              <a:rPr spc="-35" dirty="0">
                <a:solidFill>
                  <a:srgbClr val="434343"/>
                </a:solidFill>
                <a:latin typeface="Times New Roman"/>
                <a:cs typeface="Times New Roman"/>
              </a:rPr>
              <a:t> </a:t>
            </a:r>
            <a:r>
              <a:rPr spc="-10" dirty="0">
                <a:solidFill>
                  <a:srgbClr val="434343"/>
                </a:solidFill>
                <a:latin typeface="Times New Roman"/>
                <a:cs typeface="Times New Roman"/>
              </a:rPr>
              <a:t>Learnt</a:t>
            </a:r>
          </a:p>
        </p:txBody>
      </p:sp>
      <p:sp>
        <p:nvSpPr>
          <p:cNvPr id="3" name="object 3"/>
          <p:cNvSpPr txBox="1">
            <a:spLocks noGrp="1"/>
          </p:cNvSpPr>
          <p:nvPr>
            <p:ph type="body" idx="1"/>
          </p:nvPr>
        </p:nvSpPr>
        <p:spPr>
          <a:xfrm>
            <a:off x="490621" y="1250771"/>
            <a:ext cx="8201025" cy="3168944"/>
          </a:xfrm>
          <a:prstGeom prst="rect">
            <a:avLst/>
          </a:prstGeom>
        </p:spPr>
        <p:txBody>
          <a:bodyPr vert="horz" wrap="square" lIns="0" tIns="12700" rIns="0" bIns="0" rtlCol="0">
            <a:spAutoFit/>
          </a:bodyPr>
          <a:lstStyle/>
          <a:p>
            <a:pPr marL="363855" marR="5080" indent="-351790">
              <a:lnSpc>
                <a:spcPct val="114999"/>
              </a:lnSpc>
              <a:spcBef>
                <a:spcPts val="100"/>
              </a:spcBef>
              <a:buFont typeface="Arial"/>
              <a:buChar char="●"/>
              <a:tabLst>
                <a:tab pos="363855" algn="l"/>
              </a:tabLst>
            </a:pPr>
            <a:r>
              <a:rPr lang="en-US" dirty="0">
                <a:solidFill>
                  <a:schemeClr val="tx1"/>
                </a:solidFill>
              </a:rPr>
              <a:t>Learned to navigate the integration complexities of combining Spark, MongoDB, and Python. The successful integration after initial setbacks demonstrated the importance of persistence and strategic problem-solving in overcoming technology compatibility issues.</a:t>
            </a:r>
          </a:p>
          <a:p>
            <a:pPr marL="363855" marR="5080" indent="-351790">
              <a:lnSpc>
                <a:spcPct val="114999"/>
              </a:lnSpc>
              <a:spcBef>
                <a:spcPts val="100"/>
              </a:spcBef>
              <a:buFont typeface="Arial"/>
              <a:buChar char="●"/>
              <a:tabLst>
                <a:tab pos="363855" algn="l"/>
              </a:tabLst>
            </a:pPr>
            <a:r>
              <a:rPr lang="en-US" dirty="0">
                <a:solidFill>
                  <a:schemeClr val="tx1"/>
                </a:solidFill>
              </a:rPr>
              <a:t>Mastered complex data extraction and management techniques with MongoDB. This experience highlighted the critical role of precision and meticulous planning in handling large datasets, ensuring data integrity and usability for machine learning applications.</a:t>
            </a:r>
          </a:p>
          <a:p>
            <a:pPr marL="363855" marR="5080" indent="-351790">
              <a:lnSpc>
                <a:spcPct val="114999"/>
              </a:lnSpc>
              <a:spcBef>
                <a:spcPts val="100"/>
              </a:spcBef>
              <a:buFont typeface="Arial"/>
              <a:buChar char="●"/>
              <a:tabLst>
                <a:tab pos="363855" algn="l"/>
              </a:tabLst>
            </a:pPr>
            <a:r>
              <a:rPr lang="en-US" dirty="0">
                <a:solidFill>
                  <a:schemeClr val="tx1"/>
                </a:solidFill>
              </a:rPr>
              <a:t>Worked on a 20GB dataset across Cloudera and Databricks, familiarizing ourselves with various big data environments.</a:t>
            </a:r>
          </a:p>
          <a:p>
            <a:pPr marL="363855" marR="5080" indent="-351790">
              <a:lnSpc>
                <a:spcPct val="114999"/>
              </a:lnSpc>
              <a:spcBef>
                <a:spcPts val="100"/>
              </a:spcBef>
              <a:buFont typeface="Arial"/>
              <a:buChar char="●"/>
              <a:tabLst>
                <a:tab pos="363855" algn="l"/>
              </a:tabLst>
            </a:pPr>
            <a:r>
              <a:rPr lang="en-US" dirty="0">
                <a:solidFill>
                  <a:schemeClr val="tx1"/>
                </a:solidFill>
              </a:rPr>
              <a:t>Developed proficiency in Spark programming, crucial for efficient big data processing.</a:t>
            </a:r>
          </a:p>
          <a:p>
            <a:pPr marL="363855" marR="5080" indent="-351790">
              <a:lnSpc>
                <a:spcPct val="114999"/>
              </a:lnSpc>
              <a:spcBef>
                <a:spcPts val="100"/>
              </a:spcBef>
              <a:buFont typeface="Arial"/>
              <a:buChar char="●"/>
              <a:tabLst>
                <a:tab pos="363855" algn="l"/>
              </a:tabLst>
            </a:pPr>
            <a:r>
              <a:rPr lang="en-US" dirty="0">
                <a:solidFill>
                  <a:schemeClr val="tx1"/>
                </a:solidFill>
              </a:rPr>
              <a:t>Learned to implement CNNs effectively, optimizing model training on large-scale data.</a:t>
            </a:r>
          </a:p>
          <a:p>
            <a:pPr marL="363855" marR="5080" indent="-351790">
              <a:lnSpc>
                <a:spcPct val="114999"/>
              </a:lnSpc>
              <a:spcBef>
                <a:spcPts val="100"/>
              </a:spcBef>
              <a:buFont typeface="Arial"/>
              <a:buChar char="●"/>
              <a:tabLst>
                <a:tab pos="363855" algn="l"/>
              </a:tabLst>
            </a:pPr>
            <a:r>
              <a:rPr lang="en-US" spc="-10" dirty="0">
                <a:solidFill>
                  <a:schemeClr val="tx1"/>
                </a:solidFill>
              </a:rPr>
              <a:t>Explored GPU capabilities for improved data processing and model performance.</a:t>
            </a:r>
            <a:endParaRPr spc="-1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References</a:t>
            </a:r>
          </a:p>
        </p:txBody>
      </p:sp>
      <p:sp>
        <p:nvSpPr>
          <p:cNvPr id="5" name="object 5"/>
          <p:cNvSpPr txBox="1"/>
          <p:nvPr/>
        </p:nvSpPr>
        <p:spPr>
          <a:xfrm>
            <a:off x="533400" y="1581150"/>
            <a:ext cx="8375003" cy="2446824"/>
          </a:xfrm>
          <a:prstGeom prst="rect">
            <a:avLst/>
          </a:prstGeom>
        </p:spPr>
        <p:txBody>
          <a:bodyPr vert="horz" wrap="square" lIns="0" tIns="0" rIns="0" bIns="0" rtlCol="0">
            <a:spAutoFit/>
          </a:bodyPr>
          <a:lstStyle/>
          <a:p>
            <a:pPr marL="355600" indent="-342900">
              <a:spcBef>
                <a:spcPts val="325"/>
              </a:spcBef>
              <a:buAutoNum type="arabicParenBoth"/>
            </a:pPr>
            <a:r>
              <a:rPr lang="en-US" b="1" spc="-25" dirty="0">
                <a:solidFill>
                  <a:schemeClr val="tx1">
                    <a:lumMod val="85000"/>
                    <a:lumOff val="15000"/>
                  </a:schemeClr>
                </a:solidFill>
                <a:latin typeface="Arial" panose="020B0604020202020204" pitchFamily="34" charset="0"/>
                <a:cs typeface="Arial" panose="020B0604020202020204" pitchFamily="34" charset="0"/>
              </a:rPr>
              <a:t>Apache Spark </a:t>
            </a:r>
            <a:r>
              <a:rPr lang="en-US" spc="-25" dirty="0">
                <a:solidFill>
                  <a:srgbClr val="595959"/>
                </a:solidFill>
                <a:latin typeface="Arial"/>
                <a:cs typeface="Arial"/>
                <a:hlinkClick r:id="rId2"/>
              </a:rPr>
              <a:t>https://spark.apache.org/docs/latest/</a:t>
            </a:r>
            <a:endParaRPr lang="en-US" spc="-25" dirty="0">
              <a:solidFill>
                <a:srgbClr val="595959"/>
              </a:solidFill>
              <a:latin typeface="Arial"/>
              <a:cs typeface="Arial"/>
            </a:endParaRPr>
          </a:p>
          <a:p>
            <a:pPr marL="12700">
              <a:spcBef>
                <a:spcPts val="325"/>
              </a:spcBef>
            </a:pPr>
            <a:endParaRPr lang="en-US" sz="1800" spc="-25" dirty="0">
              <a:solidFill>
                <a:srgbClr val="595959"/>
              </a:solidFill>
              <a:latin typeface="Arial"/>
              <a:cs typeface="Arial"/>
            </a:endParaRPr>
          </a:p>
          <a:p>
            <a:pPr marL="12700">
              <a:spcBef>
                <a:spcPts val="325"/>
              </a:spcBef>
            </a:pPr>
            <a:r>
              <a:rPr sz="1800" b="1" spc="-25" dirty="0">
                <a:solidFill>
                  <a:srgbClr val="595959"/>
                </a:solidFill>
                <a:latin typeface="Arial"/>
                <a:cs typeface="Arial"/>
              </a:rPr>
              <a:t>(</a:t>
            </a:r>
            <a:r>
              <a:rPr lang="en-US" b="1" spc="-25" dirty="0">
                <a:solidFill>
                  <a:srgbClr val="595959"/>
                </a:solidFill>
                <a:latin typeface="Arial"/>
                <a:cs typeface="Arial"/>
              </a:rPr>
              <a:t>2</a:t>
            </a:r>
            <a:r>
              <a:rPr sz="1800" spc="-25" dirty="0">
                <a:solidFill>
                  <a:srgbClr val="595959"/>
                </a:solidFill>
                <a:latin typeface="Arial"/>
                <a:cs typeface="Arial"/>
              </a:rPr>
              <a:t>)</a:t>
            </a:r>
            <a:r>
              <a:rPr lang="en-US" sz="1800" u="sng" dirty="0">
                <a:solidFill>
                  <a:srgbClr val="0097A7"/>
                </a:solidFill>
                <a:uFill>
                  <a:solidFill>
                    <a:srgbClr val="0097A7"/>
                  </a:solidFill>
                </a:uFill>
                <a:latin typeface="Arial"/>
                <a:cs typeface="Arial"/>
              </a:rPr>
              <a:t> </a:t>
            </a:r>
            <a:r>
              <a:rPr lang="en-US" sz="1800" b="1" i="1" u="sng" spc="-10" dirty="0">
                <a:solidFill>
                  <a:schemeClr val="tx1">
                    <a:lumMod val="75000"/>
                    <a:lumOff val="25000"/>
                  </a:schemeClr>
                </a:solidFill>
                <a:uFill>
                  <a:solidFill>
                    <a:srgbClr val="0097A7"/>
                  </a:solidFill>
                </a:u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Mongodb</a:t>
            </a:r>
            <a:r>
              <a:rPr lang="en-US" sz="1800" b="1" u="sng" spc="-10" dirty="0">
                <a:solidFill>
                  <a:srgbClr val="0097A7"/>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 </a:t>
            </a:r>
            <a:r>
              <a:rPr lang="en-US" sz="1800" u="sng" spc="-10" dirty="0">
                <a:solidFill>
                  <a:srgbClr val="0097A7"/>
                </a:solidFill>
                <a:uFill>
                  <a:solidFill>
                    <a:srgbClr val="0097A7"/>
                  </a:solidFill>
                </a:uFill>
                <a:latin typeface="Arial"/>
                <a:cs typeface="Arial"/>
                <a:hlinkClick r:id="rId4">
                  <a:extLst>
                    <a:ext uri="{A12FA001-AC4F-418D-AE19-62706E023703}">
                      <ahyp:hlinkClr xmlns:ahyp="http://schemas.microsoft.com/office/drawing/2018/hyperlinkcolor" val="tx"/>
                    </a:ext>
                  </a:extLst>
                </a:hlinkClick>
              </a:rPr>
              <a:t>https://www.mongodb.com/docs/</a:t>
            </a:r>
            <a:endParaRPr lang="en-US" sz="1800" u="sng" spc="-10" dirty="0">
              <a:solidFill>
                <a:srgbClr val="0097A7"/>
              </a:solidFill>
              <a:uFill>
                <a:solidFill>
                  <a:srgbClr val="0097A7"/>
                </a:solidFill>
              </a:uFill>
              <a:latin typeface="Arial"/>
              <a:cs typeface="Arial"/>
            </a:endParaRPr>
          </a:p>
          <a:p>
            <a:pPr marL="12700">
              <a:spcBef>
                <a:spcPts val="325"/>
              </a:spcBef>
            </a:pPr>
            <a:endParaRPr sz="1800" dirty="0">
              <a:latin typeface="Arial"/>
              <a:cs typeface="Arial"/>
            </a:endParaRPr>
          </a:p>
          <a:p>
            <a:pPr marL="12700">
              <a:spcBef>
                <a:spcPts val="325"/>
              </a:spcBef>
            </a:pPr>
            <a:r>
              <a:rPr sz="1800" b="1" spc="-25" dirty="0">
                <a:solidFill>
                  <a:srgbClr val="595959"/>
                </a:solidFill>
                <a:latin typeface="Arial"/>
                <a:cs typeface="Arial"/>
              </a:rPr>
              <a:t>(</a:t>
            </a:r>
            <a:r>
              <a:rPr lang="en-US" b="1" spc="-25" dirty="0">
                <a:solidFill>
                  <a:srgbClr val="595959"/>
                </a:solidFill>
                <a:latin typeface="Arial"/>
                <a:cs typeface="Arial"/>
              </a:rPr>
              <a:t>3</a:t>
            </a:r>
            <a:r>
              <a:rPr sz="1800" b="1" spc="-25" dirty="0">
                <a:solidFill>
                  <a:srgbClr val="595959"/>
                </a:solidFill>
                <a:latin typeface="Arial"/>
                <a:cs typeface="Arial"/>
              </a:rPr>
              <a:t>)</a:t>
            </a:r>
            <a:r>
              <a:rPr lang="en-US" sz="1800" u="sng" dirty="0">
                <a:solidFill>
                  <a:srgbClr val="0097A7"/>
                </a:solidFill>
                <a:uFill>
                  <a:solidFill>
                    <a:srgbClr val="0097A7"/>
                  </a:solidFill>
                </a:uFill>
                <a:latin typeface="Arial"/>
                <a:cs typeface="Arial"/>
              </a:rPr>
              <a:t> </a:t>
            </a:r>
            <a:r>
              <a:rPr lang="en-US" sz="1800" b="1" u="sng" dirty="0">
                <a:solidFill>
                  <a:schemeClr val="tx1">
                    <a:lumMod val="85000"/>
                    <a:lumOff val="15000"/>
                  </a:schemeClr>
                </a:solidFill>
                <a:uFill>
                  <a:solidFill>
                    <a:srgbClr val="0097A7"/>
                  </a:solidFill>
                </a:uFill>
                <a:latin typeface="Arial"/>
                <a:cs typeface="Arial"/>
              </a:rPr>
              <a:t>CNN for Deep Learning </a:t>
            </a:r>
            <a:r>
              <a:rPr lang="en-US" sz="1800" u="sng" dirty="0">
                <a:solidFill>
                  <a:srgbClr val="0097A7"/>
                </a:solidFill>
                <a:uFill>
                  <a:solidFill>
                    <a:srgbClr val="0097A7"/>
                  </a:solidFill>
                </a:uFill>
                <a:latin typeface="Arial"/>
                <a:cs typeface="Arial"/>
              </a:rPr>
              <a:t>https://</a:t>
            </a:r>
            <a:r>
              <a:rPr lang="en-US" sz="1800" u="sng" dirty="0" err="1">
                <a:solidFill>
                  <a:srgbClr val="0097A7"/>
                </a:solidFill>
                <a:uFill>
                  <a:solidFill>
                    <a:srgbClr val="0097A7"/>
                  </a:solidFill>
                </a:uFill>
                <a:latin typeface="Arial"/>
                <a:cs typeface="Arial"/>
              </a:rPr>
              <a:t>towardsdatascience.com</a:t>
            </a:r>
            <a:r>
              <a:rPr lang="en-US" sz="1800" u="sng" dirty="0">
                <a:solidFill>
                  <a:srgbClr val="0097A7"/>
                </a:solidFill>
                <a:uFill>
                  <a:solidFill>
                    <a:srgbClr val="0097A7"/>
                  </a:solidFill>
                </a:uFill>
                <a:latin typeface="Arial"/>
                <a:cs typeface="Arial"/>
              </a:rPr>
              <a:t>/a-comprehensive-guide-to-convolutional-neural-networks-the-eli5-way-3bd2b1164a53</a:t>
            </a:r>
            <a:endParaRPr lang="en-US" sz="1800" dirty="0">
              <a:latin typeface="Arial"/>
              <a:cs typeface="Arial"/>
            </a:endParaRPr>
          </a:p>
          <a:p>
            <a:pPr marL="12700">
              <a:lnSpc>
                <a:spcPct val="100000"/>
              </a:lnSpc>
              <a:spcBef>
                <a:spcPts val="325"/>
              </a:spcBef>
            </a:pPr>
            <a:endParaRPr lang="en-US" sz="1800" dirty="0">
              <a:latin typeface="Arial"/>
              <a:cs typeface="Arial"/>
            </a:endParaRPr>
          </a:p>
          <a:p>
            <a:pPr marL="12700">
              <a:lnSpc>
                <a:spcPct val="100000"/>
              </a:lnSpc>
              <a:spcBef>
                <a:spcPts val="325"/>
              </a:spcBef>
            </a:pPr>
            <a:endParaRPr sz="18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30000" b="-39000"/>
          </a:stretch>
        </a:blipFill>
        <a:effectLst/>
      </p:bgPr>
    </p:bg>
    <p:spTree>
      <p:nvGrpSpPr>
        <p:cNvPr id="1" name=""/>
        <p:cNvGrpSpPr/>
        <p:nvPr/>
      </p:nvGrpSpPr>
      <p:grpSpPr>
        <a:xfrm>
          <a:off x="0" y="0"/>
          <a:ext cx="0" cy="0"/>
          <a:chOff x="0" y="0"/>
          <a:chExt cx="0" cy="0"/>
        </a:xfrm>
      </p:grpSpPr>
      <p:sp>
        <p:nvSpPr>
          <p:cNvPr id="2" name="object 2"/>
          <p:cNvSpPr txBox="1"/>
          <p:nvPr/>
        </p:nvSpPr>
        <p:spPr>
          <a:xfrm>
            <a:off x="990601" y="2057507"/>
            <a:ext cx="7162799" cy="1028487"/>
          </a:xfrm>
          <a:prstGeom prst="rect">
            <a:avLst/>
          </a:prstGeom>
        </p:spPr>
        <p:txBody>
          <a:bodyPr vert="horz" wrap="square" lIns="0" tIns="12700" rIns="0" bIns="0" rtlCol="0">
            <a:spAutoFit/>
          </a:bodyPr>
          <a:lstStyle/>
          <a:p>
            <a:pPr marL="12700" algn="ctr">
              <a:lnSpc>
                <a:spcPct val="100000"/>
              </a:lnSpc>
              <a:spcBef>
                <a:spcPts val="100"/>
              </a:spcBef>
            </a:pPr>
            <a:r>
              <a:rPr sz="6600" b="1" dirty="0">
                <a:solidFill>
                  <a:schemeClr val="tx1"/>
                </a:solidFill>
                <a:latin typeface="Arial"/>
                <a:cs typeface="Arial"/>
              </a:rPr>
              <a:t>Thank</a:t>
            </a:r>
            <a:r>
              <a:rPr sz="6600" b="1" spc="-25" dirty="0">
                <a:solidFill>
                  <a:schemeClr val="tx1"/>
                </a:solidFill>
                <a:latin typeface="Arial"/>
                <a:cs typeface="Arial"/>
              </a:rPr>
              <a:t> you</a:t>
            </a:r>
            <a:endParaRPr sz="6600" dirty="0">
              <a:solidFill>
                <a:schemeClr val="tx1"/>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b="-75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708550"/>
            <a:ext cx="8010525" cy="289823"/>
          </a:xfrm>
          <a:prstGeom prst="rect">
            <a:avLst/>
          </a:prstGeom>
        </p:spPr>
        <p:txBody>
          <a:bodyPr wrap="square" lIns="0" tIns="0" rIns="0" bIns="0" anchor="ctr">
            <a:normAutofit/>
          </a:bodyPr>
          <a:lstStyle/>
          <a:p>
            <a:r>
              <a:rPr dirty="0"/>
              <a:t>Description of the Project</a:t>
            </a:r>
          </a:p>
        </p:txBody>
      </p:sp>
      <p:sp>
        <p:nvSpPr>
          <p:cNvPr id="3" name="object 3"/>
          <p:cNvSpPr txBox="1"/>
          <p:nvPr/>
        </p:nvSpPr>
        <p:spPr>
          <a:xfrm>
            <a:off x="490621" y="1160668"/>
            <a:ext cx="8268654" cy="1357423"/>
          </a:xfrm>
          <a:prstGeom prst="rect">
            <a:avLst/>
          </a:prstGeom>
        </p:spPr>
        <p:txBody>
          <a:bodyPr vert="horz" wrap="square" lIns="0" tIns="48895" rIns="0" bIns="0" rtlCol="0">
            <a:spAutoFit/>
          </a:bodyPr>
          <a:lstStyle/>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Developed a sophisticated image classification system aimed at accurately identifying and categorizing dog breeds through by leveraging big data tools like </a:t>
            </a:r>
            <a:r>
              <a:rPr lang="en-US" sz="1600" dirty="0" err="1">
                <a:solidFill>
                  <a:schemeClr val="tx1"/>
                </a:solidFill>
                <a:latin typeface="Times New Roman" panose="02020603050405020304" pitchFamily="18" charset="0"/>
                <a:cs typeface="Times New Roman" panose="02020603050405020304" pitchFamily="18" charset="0"/>
              </a:rPr>
              <a:t>PySpark</a:t>
            </a:r>
            <a:r>
              <a:rPr lang="en-US" sz="1600" dirty="0">
                <a:solidFill>
                  <a:schemeClr val="tx1"/>
                </a:solidFill>
                <a:latin typeface="Times New Roman" panose="02020603050405020304" pitchFamily="18" charset="0"/>
                <a:cs typeface="Times New Roman" panose="02020603050405020304" pitchFamily="18" charset="0"/>
              </a:rPr>
              <a:t>, MongoDB.</a:t>
            </a:r>
            <a:endParaRPr sz="1600" dirty="0">
              <a:solidFill>
                <a:schemeClr val="tx1"/>
              </a:solidFill>
              <a:latin typeface="Times New Roman" panose="02020603050405020304" pitchFamily="18" charset="0"/>
              <a:cs typeface="Times New Roman" panose="02020603050405020304" pitchFamily="18" charset="0"/>
            </a:endParaRPr>
          </a:p>
          <a:p>
            <a:pPr marL="363855" indent="-351155" algn="just">
              <a:lnSpc>
                <a:spcPct val="100000"/>
              </a:lnSpc>
              <a:spcBef>
                <a:spcPts val="285"/>
              </a:spcBef>
              <a:buFont typeface="Arial"/>
              <a:buChar char="●"/>
              <a:tabLst>
                <a:tab pos="363855" algn="l"/>
              </a:tabLst>
            </a:pPr>
            <a:r>
              <a:rPr lang="en-US" sz="1600" spc="-20" dirty="0">
                <a:solidFill>
                  <a:schemeClr val="tx1"/>
                </a:solidFill>
                <a:latin typeface="Times New Roman" panose="02020603050405020304" pitchFamily="18" charset="0"/>
                <a:cs typeface="Times New Roman" panose="02020603050405020304" pitchFamily="18" charset="0"/>
              </a:rPr>
              <a:t>To enhance veterinary care by providing precise breed information crucial for treatment planning</a:t>
            </a:r>
            <a:r>
              <a:rPr sz="1600" spc="-10" dirty="0">
                <a:solidFill>
                  <a:schemeClr val="tx1"/>
                </a:solidFill>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a:p>
            <a:pPr marL="363855" indent="-351155" algn="just">
              <a:lnSpc>
                <a:spcPct val="100000"/>
              </a:lnSpc>
              <a:spcBef>
                <a:spcPts val="290"/>
              </a:spcBef>
              <a:buFont typeface="Arial"/>
              <a:buChar char="●"/>
              <a:tabLst>
                <a:tab pos="363855" algn="l"/>
              </a:tabLst>
            </a:pPr>
            <a:r>
              <a:rPr lang="en-US" sz="1600" spc="-10" dirty="0">
                <a:solidFill>
                  <a:schemeClr val="tx1"/>
                </a:solidFill>
                <a:latin typeface="Times New Roman" panose="02020603050405020304" pitchFamily="18" charset="0"/>
                <a:cs typeface="Times New Roman" panose="02020603050405020304" pitchFamily="18" charset="0"/>
              </a:rPr>
              <a:t>To assist pet owners and adoption agencies in identifying suitable dogs, reducing mismatches and improving adoption success.</a:t>
            </a:r>
            <a:endParaRPr sz="1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65F973-C664-49E2-991A-E86A97CE9AF6}"/>
              </a:ext>
            </a:extLst>
          </p:cNvPr>
          <p:cNvSpPr txBox="1"/>
          <p:nvPr/>
        </p:nvSpPr>
        <p:spPr>
          <a:xfrm>
            <a:off x="490621" y="3022550"/>
            <a:ext cx="8272379" cy="1875513"/>
          </a:xfrm>
          <a:prstGeom prst="rect">
            <a:avLst/>
          </a:prstGeom>
        </p:spPr>
        <p:txBody>
          <a:bodyPr vert="horz" wrap="square" lIns="0" tIns="48895" rIns="0" bIns="0" rtlCol="0">
            <a:spAutoFit/>
          </a:bodyPr>
          <a:lstStyle>
            <a:defPPr>
              <a:defRPr kern="0"/>
            </a:defPPr>
            <a:lvl1pPr marL="363855" indent="-351155">
              <a:lnSpc>
                <a:spcPct val="100000"/>
              </a:lnSpc>
              <a:spcBef>
                <a:spcPts val="385"/>
              </a:spcBef>
              <a:buFont typeface="Arial"/>
              <a:buChar char="●"/>
              <a:tabLst>
                <a:tab pos="363855" algn="l"/>
              </a:tabLst>
              <a:defRPr sz="1600">
                <a:solidFill>
                  <a:schemeClr val="tx1"/>
                </a:solidFill>
                <a:latin typeface="Times New Roman" panose="02020603050405020304" pitchFamily="18" charset="0"/>
                <a:cs typeface="Times New Roman" panose="02020603050405020304" pitchFamily="18" charset="0"/>
              </a:defRPr>
            </a:lvl1pPr>
          </a:lstStyle>
          <a:p>
            <a:pPr algn="just"/>
            <a:r>
              <a:rPr lang="en-US" dirty="0"/>
              <a:t>Manual dog breed identification is error-prone and can lead to serious misconceptions about a dog's behavior and health needs.</a:t>
            </a:r>
          </a:p>
          <a:p>
            <a:pPr algn="just"/>
            <a:r>
              <a:rPr lang="en-US" dirty="0"/>
              <a:t>Potentially causing adoption mismatches and inadequate care, impacting animal welfare and owner satisfaction.</a:t>
            </a:r>
          </a:p>
          <a:p>
            <a:pPr algn="just"/>
            <a:r>
              <a:rPr lang="en-US" dirty="0"/>
              <a:t>To leverage advanced machine learning models and big data technologies to create a reliable system that enhances understanding of breed-specific traits and improves outcomes for dogs and their caretakers</a:t>
            </a:r>
          </a:p>
        </p:txBody>
      </p:sp>
      <p:sp>
        <p:nvSpPr>
          <p:cNvPr id="5" name="object 2">
            <a:extLst>
              <a:ext uri="{FF2B5EF4-FFF2-40B4-BE49-F238E27FC236}">
                <a16:creationId xmlns:a16="http://schemas.microsoft.com/office/drawing/2014/main" id="{F6528E62-4237-49B4-B3E5-7C68059B00E0}"/>
              </a:ext>
            </a:extLst>
          </p:cNvPr>
          <p:cNvSpPr txBox="1">
            <a:spLocks/>
          </p:cNvSpPr>
          <p:nvPr/>
        </p:nvSpPr>
        <p:spPr>
          <a:xfrm>
            <a:off x="384724" y="2625409"/>
            <a:ext cx="8010525" cy="289823"/>
          </a:xfrm>
          <a:prstGeom prst="rect">
            <a:avLst/>
          </a:prstGeom>
        </p:spPr>
        <p:txBody>
          <a:bodyPr wrap="square" lIns="0" tIns="0" rIns="0" bIns="0" anchor="ctr">
            <a:normAutofit/>
          </a:bodyPr>
          <a:lstStyle>
            <a:lvl1pPr>
              <a:defRPr sz="1800" b="1" i="0">
                <a:solidFill>
                  <a:srgbClr val="595959"/>
                </a:solidFill>
                <a:effectLst/>
                <a:latin typeface="Arial"/>
                <a:ea typeface="+mj-ea"/>
                <a:cs typeface="Arial"/>
              </a:defRPr>
            </a:lvl1pPr>
          </a:lstStyle>
          <a:p>
            <a:r>
              <a:rPr lang="en-US" dirty="0"/>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b="-40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708550"/>
            <a:ext cx="8010525" cy="289823"/>
          </a:xfrm>
          <a:prstGeom prst="rect">
            <a:avLst/>
          </a:prstGeom>
        </p:spPr>
        <p:txBody>
          <a:bodyPr wrap="square" lIns="0" tIns="0" rIns="0" bIns="0" anchor="ctr">
            <a:normAutofit/>
          </a:bodyPr>
          <a:lstStyle/>
          <a:p>
            <a:r>
              <a:rPr lang="en-US" dirty="0"/>
              <a:t>Project Implementation</a:t>
            </a:r>
            <a:endParaRPr dirty="0"/>
          </a:p>
        </p:txBody>
      </p:sp>
      <p:sp>
        <p:nvSpPr>
          <p:cNvPr id="3" name="object 3"/>
          <p:cNvSpPr txBox="1"/>
          <p:nvPr/>
        </p:nvSpPr>
        <p:spPr>
          <a:xfrm>
            <a:off x="490621" y="1160668"/>
            <a:ext cx="8155305" cy="3609321"/>
          </a:xfrm>
          <a:prstGeom prst="rect">
            <a:avLst/>
          </a:prstGeom>
        </p:spPr>
        <p:txBody>
          <a:bodyPr vert="horz" wrap="square" lIns="0" tIns="48895" rIns="0" bIns="0" rtlCol="0">
            <a:spAutoFit/>
          </a:bodyPr>
          <a:lstStyle/>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Sourced image data from Kaggle which is then loaded into MongoDB.</a:t>
            </a:r>
          </a:p>
          <a:p>
            <a:pPr marL="363855" indent="-351155" algn="just">
              <a:lnSpc>
                <a:spcPct val="100000"/>
              </a:lnSpc>
              <a:spcBef>
                <a:spcPts val="385"/>
              </a:spcBef>
              <a:buFont typeface="Arial"/>
              <a:buChar char="●"/>
              <a:tabLst>
                <a:tab pos="363855" algn="l"/>
              </a:tabLst>
            </a:pPr>
            <a:r>
              <a:rPr lang="en-US" sz="1600" spc="-20" dirty="0">
                <a:solidFill>
                  <a:schemeClr val="tx1"/>
                </a:solidFill>
                <a:latin typeface="Times New Roman" panose="02020603050405020304" pitchFamily="18" charset="0"/>
                <a:cs typeface="Times New Roman" panose="02020603050405020304" pitchFamily="18" charset="0"/>
              </a:rPr>
              <a:t>Utilized </a:t>
            </a:r>
            <a:r>
              <a:rPr lang="en-US" sz="1600" spc="-20" dirty="0" err="1">
                <a:solidFill>
                  <a:schemeClr val="tx1"/>
                </a:solidFill>
                <a:latin typeface="Times New Roman" panose="02020603050405020304" pitchFamily="18" charset="0"/>
                <a:cs typeface="Times New Roman" panose="02020603050405020304" pitchFamily="18" charset="0"/>
              </a:rPr>
              <a:t>PySpark</a:t>
            </a:r>
            <a:r>
              <a:rPr lang="en-US" sz="1600" spc="-20" dirty="0">
                <a:solidFill>
                  <a:schemeClr val="tx1"/>
                </a:solidFill>
                <a:latin typeface="Times New Roman" panose="02020603050405020304" pitchFamily="18" charset="0"/>
                <a:cs typeface="Times New Roman" panose="02020603050405020304" pitchFamily="18" charset="0"/>
              </a:rPr>
              <a:t> and MongoDB for robust and scalable data handling.</a:t>
            </a:r>
          </a:p>
          <a:p>
            <a:pPr marL="363855" indent="-351155" algn="just">
              <a:lnSpc>
                <a:spcPct val="100000"/>
              </a:lnSpc>
              <a:spcBef>
                <a:spcPts val="385"/>
              </a:spcBef>
              <a:buFont typeface="Arial"/>
              <a:buChar char="●"/>
              <a:tabLst>
                <a:tab pos="363855" algn="l"/>
              </a:tabLst>
            </a:pPr>
            <a:r>
              <a:rPr lang="en-US" sz="1600" spc="-10" dirty="0">
                <a:solidFill>
                  <a:schemeClr val="tx1"/>
                </a:solidFill>
                <a:latin typeface="Times New Roman" panose="02020603050405020304" pitchFamily="18" charset="0"/>
                <a:cs typeface="Times New Roman" panose="02020603050405020304" pitchFamily="18" charset="0"/>
              </a:rPr>
              <a:t>Employed OpenCV for initial image processing, including resizing and format standardization.</a:t>
            </a:r>
          </a:p>
          <a:p>
            <a:pPr marL="363855" indent="-351155" algn="just">
              <a:lnSpc>
                <a:spcPct val="100000"/>
              </a:lnSpc>
              <a:spcBef>
                <a:spcPts val="385"/>
              </a:spcBef>
              <a:buFont typeface="Arial"/>
              <a:buChar char="●"/>
              <a:tabLst>
                <a:tab pos="363855" algn="l"/>
              </a:tabLst>
            </a:pPr>
            <a:r>
              <a:rPr lang="en-US" sz="1600" spc="-10" dirty="0">
                <a:solidFill>
                  <a:schemeClr val="tx1"/>
                </a:solidFill>
                <a:latin typeface="Times New Roman" panose="02020603050405020304" pitchFamily="18" charset="0"/>
                <a:cs typeface="Times New Roman" panose="02020603050405020304" pitchFamily="18" charset="0"/>
              </a:rPr>
              <a:t>Further data cleaning and preprocessing were conducted using </a:t>
            </a:r>
            <a:r>
              <a:rPr lang="en-US" sz="1600" spc="-10" dirty="0" err="1">
                <a:solidFill>
                  <a:schemeClr val="tx1"/>
                </a:solidFill>
                <a:latin typeface="Times New Roman" panose="02020603050405020304" pitchFamily="18" charset="0"/>
                <a:cs typeface="Times New Roman" panose="02020603050405020304" pitchFamily="18" charset="0"/>
              </a:rPr>
              <a:t>PySpark</a:t>
            </a:r>
            <a:r>
              <a:rPr lang="en-US" sz="1600" spc="-10" dirty="0">
                <a:solidFill>
                  <a:schemeClr val="tx1"/>
                </a:solidFill>
                <a:latin typeface="Times New Roman" panose="02020603050405020304" pitchFamily="18" charset="0"/>
                <a:cs typeface="Times New Roman" panose="02020603050405020304" pitchFamily="18" charset="0"/>
              </a:rPr>
              <a:t>, ensuring the data was optimized for model training.</a:t>
            </a:r>
          </a:p>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Developed a Convolutional Neural Network (CNN), tailored for high accuracy in image classification tasks.</a:t>
            </a:r>
          </a:p>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The model architecture was designed to effectively learn from thousands of images across numerous dog breeds.</a:t>
            </a:r>
          </a:p>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Trained the model on a large dataset of 100000 images, progressively validating and tuning to improve accuracy and reduce overfitting.</a:t>
            </a:r>
          </a:p>
          <a:p>
            <a:pPr marL="363855" indent="-351155" algn="just">
              <a:lnSpc>
                <a:spcPct val="100000"/>
              </a:lnSpc>
              <a:spcBef>
                <a:spcPts val="385"/>
              </a:spcBef>
              <a:buFont typeface="Arial"/>
              <a:buChar char="●"/>
              <a:tabLst>
                <a:tab pos="363855" algn="l"/>
              </a:tabLst>
            </a:pPr>
            <a:r>
              <a:rPr lang="en-US" sz="1600" dirty="0">
                <a:solidFill>
                  <a:schemeClr val="tx1"/>
                </a:solidFill>
                <a:latin typeface="Times New Roman" panose="02020603050405020304" pitchFamily="18" charset="0"/>
                <a:cs typeface="Times New Roman" panose="02020603050405020304" pitchFamily="18" charset="0"/>
              </a:rPr>
              <a:t>Utilized Spark's </a:t>
            </a:r>
            <a:r>
              <a:rPr lang="en-US" sz="1600" dirty="0" err="1">
                <a:solidFill>
                  <a:schemeClr val="tx1"/>
                </a:solidFill>
                <a:latin typeface="Times New Roman" panose="02020603050405020304" pitchFamily="18" charset="0"/>
                <a:cs typeface="Times New Roman" panose="02020603050405020304" pitchFamily="18" charset="0"/>
              </a:rPr>
              <a:t>MLlib</a:t>
            </a:r>
            <a:r>
              <a:rPr lang="en-US" sz="1600" dirty="0">
                <a:solidFill>
                  <a:schemeClr val="tx1"/>
                </a:solidFill>
                <a:latin typeface="Times New Roman" panose="02020603050405020304" pitchFamily="18" charset="0"/>
                <a:cs typeface="Times New Roman" panose="02020603050405020304" pitchFamily="18" charset="0"/>
              </a:rPr>
              <a:t> for additional machine learning tasks, enhancing the model's learning capabilities.</a:t>
            </a:r>
            <a:endParaRPr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48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708550"/>
            <a:ext cx="8010525" cy="289823"/>
          </a:xfrm>
          <a:prstGeom prst="rect">
            <a:avLst/>
          </a:prstGeom>
        </p:spPr>
        <p:txBody>
          <a:bodyPr wrap="square" lIns="0" tIns="0" rIns="0" bIns="0" anchor="ctr">
            <a:normAutofit fontScale="90000"/>
          </a:bodyPr>
          <a:lstStyle/>
          <a:p>
            <a:r>
              <a:rPr dirty="0"/>
              <a:t>Project Defense and Progress report tasks that are implemented/ not implemented</a:t>
            </a:r>
          </a:p>
        </p:txBody>
      </p:sp>
      <p:sp>
        <p:nvSpPr>
          <p:cNvPr id="3" name="object 3"/>
          <p:cNvSpPr txBox="1"/>
          <p:nvPr/>
        </p:nvSpPr>
        <p:spPr>
          <a:xfrm>
            <a:off x="457200" y="1275372"/>
            <a:ext cx="8031480" cy="2380780"/>
          </a:xfrm>
          <a:prstGeom prst="rect">
            <a:avLst/>
          </a:prstGeom>
        </p:spPr>
        <p:txBody>
          <a:bodyPr vert="horz" wrap="square" lIns="0" tIns="48895" rIns="0" bIns="0" rtlCol="0">
            <a:spAutoFit/>
          </a:bodyPr>
          <a:lstStyle/>
          <a:p>
            <a:pPr marL="363855" indent="-351155">
              <a:lnSpc>
                <a:spcPct val="100000"/>
              </a:lnSpc>
              <a:spcBef>
                <a:spcPts val="285"/>
              </a:spcBef>
              <a:buFont typeface="Arial"/>
              <a:buChar char="●"/>
              <a:tabLst>
                <a:tab pos="363855" algn="l"/>
              </a:tabLst>
            </a:pPr>
            <a:r>
              <a:rPr lang="en-US" sz="1600" dirty="0">
                <a:solidFill>
                  <a:schemeClr val="tx1"/>
                </a:solidFill>
                <a:latin typeface="Times New Roman"/>
                <a:cs typeface="Times New Roman"/>
              </a:rPr>
              <a:t>Successfully utilized an advanced technology stack including Python, </a:t>
            </a:r>
            <a:r>
              <a:rPr lang="en-US" sz="1600" dirty="0" err="1">
                <a:solidFill>
                  <a:schemeClr val="tx1"/>
                </a:solidFill>
                <a:latin typeface="Times New Roman"/>
                <a:cs typeface="Times New Roman"/>
              </a:rPr>
              <a:t>PySpark</a:t>
            </a:r>
            <a:r>
              <a:rPr lang="en-US" sz="1600" dirty="0">
                <a:solidFill>
                  <a:schemeClr val="tx1"/>
                </a:solidFill>
                <a:latin typeface="Times New Roman"/>
                <a:cs typeface="Times New Roman"/>
              </a:rPr>
              <a:t>, and MongoDB as outlined in the project defense and report.</a:t>
            </a:r>
          </a:p>
          <a:p>
            <a:pPr marL="363855" indent="-351155">
              <a:lnSpc>
                <a:spcPct val="100000"/>
              </a:lnSpc>
              <a:spcBef>
                <a:spcPts val="285"/>
              </a:spcBef>
              <a:buFont typeface="Arial"/>
              <a:buChar char="●"/>
              <a:tabLst>
                <a:tab pos="363855" algn="l"/>
              </a:tabLst>
            </a:pPr>
            <a:r>
              <a:rPr lang="en-US" sz="1600" dirty="0">
                <a:solidFill>
                  <a:schemeClr val="tx1"/>
                </a:solidFill>
                <a:latin typeface="Times New Roman"/>
                <a:cs typeface="Times New Roman"/>
              </a:rPr>
              <a:t>Opted for matplotlib over Tableau for data visualization to allow for more integrated and customizable graphics within the Python ecosystem</a:t>
            </a:r>
            <a:r>
              <a:rPr lang="en-US" sz="1600" spc="-10" dirty="0">
                <a:solidFill>
                  <a:schemeClr val="tx1"/>
                </a:solidFill>
                <a:latin typeface="Times New Roman"/>
                <a:cs typeface="Times New Roman"/>
              </a:rPr>
              <a:t>.</a:t>
            </a:r>
          </a:p>
          <a:p>
            <a:pPr marL="363855" indent="-351155">
              <a:lnSpc>
                <a:spcPct val="100000"/>
              </a:lnSpc>
              <a:spcBef>
                <a:spcPts val="285"/>
              </a:spcBef>
              <a:buFont typeface="Arial"/>
              <a:buChar char="●"/>
              <a:tabLst>
                <a:tab pos="363855" algn="l"/>
              </a:tabLst>
            </a:pPr>
            <a:r>
              <a:rPr lang="en-US" sz="1600" spc="-10" dirty="0">
                <a:solidFill>
                  <a:schemeClr val="tx1"/>
                </a:solidFill>
                <a:latin typeface="Times New Roman"/>
                <a:cs typeface="Times New Roman"/>
              </a:rPr>
              <a:t>Conducted thorough model evaluation using accuracy rates and confusion matrices to assess performance.</a:t>
            </a:r>
          </a:p>
          <a:p>
            <a:pPr marL="363855" indent="-351155">
              <a:lnSpc>
                <a:spcPct val="100000"/>
              </a:lnSpc>
              <a:spcBef>
                <a:spcPts val="285"/>
              </a:spcBef>
              <a:buFont typeface="Arial"/>
              <a:buChar char="●"/>
              <a:tabLst>
                <a:tab pos="363855" algn="l"/>
              </a:tabLst>
            </a:pPr>
            <a:r>
              <a:rPr lang="en-US" sz="1600" spc="-10" dirty="0">
                <a:solidFill>
                  <a:schemeClr val="tx1"/>
                </a:solidFill>
                <a:latin typeface="Times New Roman"/>
                <a:cs typeface="Times New Roman"/>
              </a:rPr>
              <a:t>Encountered complexities with using Cloudera for Python code integration; found it less accommodating compared to other platforms. Conversely, Scala provided a more robust environment for our Python-based implementations, enhancing our workflow and efficiency.</a:t>
            </a:r>
            <a:endParaRPr sz="1600" dirty="0">
              <a:solidFill>
                <a:schemeClr val="tx1"/>
              </a:solidFill>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b="-39000"/>
          </a:stretch>
        </a:blipFill>
        <a:effectLst/>
      </p:bgPr>
    </p:bg>
    <p:spTree>
      <p:nvGrpSpPr>
        <p:cNvPr id="1" name=""/>
        <p:cNvGrpSpPr/>
        <p:nvPr/>
      </p:nvGrpSpPr>
      <p:grpSpPr>
        <a:xfrm>
          <a:off x="0" y="0"/>
          <a:ext cx="0" cy="0"/>
          <a:chOff x="0" y="0"/>
          <a:chExt cx="0" cy="0"/>
        </a:xfrm>
      </p:grpSpPr>
      <p:sp>
        <p:nvSpPr>
          <p:cNvPr id="2" name="object 2"/>
          <p:cNvSpPr txBox="1"/>
          <p:nvPr/>
        </p:nvSpPr>
        <p:spPr>
          <a:xfrm>
            <a:off x="384725" y="713630"/>
            <a:ext cx="2032000" cy="299720"/>
          </a:xfrm>
          <a:prstGeom prst="rect">
            <a:avLst/>
          </a:prstGeom>
        </p:spPr>
        <p:txBody>
          <a:bodyPr wrap="square" lIns="0" tIns="0" rIns="0" bIns="0" anchor="ctr">
            <a:normAutofit/>
          </a:bodyPr>
          <a:lstStyle>
            <a:lvl1pPr>
              <a:defRPr sz="1800" b="1" i="0">
                <a:solidFill>
                  <a:srgbClr val="595959"/>
                </a:solidFill>
                <a:effectLst/>
                <a:latin typeface="Arial"/>
                <a:ea typeface="+mj-ea"/>
                <a:cs typeface="Arial"/>
              </a:defRPr>
            </a:lvl1pPr>
          </a:lstStyle>
          <a:p>
            <a:r>
              <a:rPr lang="en-US" dirty="0"/>
              <a:t>DATASET</a:t>
            </a:r>
          </a:p>
        </p:txBody>
      </p:sp>
      <p:sp>
        <p:nvSpPr>
          <p:cNvPr id="12" name="TextBox 11">
            <a:extLst>
              <a:ext uri="{FF2B5EF4-FFF2-40B4-BE49-F238E27FC236}">
                <a16:creationId xmlns:a16="http://schemas.microsoft.com/office/drawing/2014/main" id="{7EEF15AD-2AB3-E112-5511-E8CD74E22A26}"/>
              </a:ext>
            </a:extLst>
          </p:cNvPr>
          <p:cNvSpPr txBox="1"/>
          <p:nvPr/>
        </p:nvSpPr>
        <p:spPr>
          <a:xfrm>
            <a:off x="501594" y="1082119"/>
            <a:ext cx="8610600" cy="890628"/>
          </a:xfrm>
          <a:prstGeom prst="rect">
            <a:avLst/>
          </a:prstGeom>
        </p:spPr>
        <p:txBody>
          <a:bodyPr vert="horz" wrap="square" lIns="0" tIns="48895" rIns="0" bIns="0" rtlCol="0">
            <a:spAutoFit/>
          </a:bodyPr>
          <a:lstStyle>
            <a:defPPr>
              <a:defRPr kern="0"/>
            </a:defPPr>
            <a:lvl1pPr marL="363855" indent="-351155">
              <a:lnSpc>
                <a:spcPct val="100000"/>
              </a:lnSpc>
              <a:spcBef>
                <a:spcPts val="385"/>
              </a:spcBef>
              <a:buFont typeface="Arial"/>
              <a:buChar char="●"/>
              <a:tabLst>
                <a:tab pos="363855" algn="l"/>
              </a:tabLst>
              <a:defRPr sz="1600">
                <a:solidFill>
                  <a:srgbClr val="595959"/>
                </a:solidFill>
                <a:latin typeface="Times New Roman"/>
                <a:cs typeface="Times New Roman"/>
              </a:defRPr>
            </a:lvl1pPr>
          </a:lstStyle>
          <a:p>
            <a:pPr algn="just"/>
            <a:r>
              <a:rPr lang="en-GB" dirty="0">
                <a:solidFill>
                  <a:schemeClr val="tx1"/>
                </a:solidFill>
              </a:rPr>
              <a:t>Obtained the dataset from Kaggle of size 20GB.</a:t>
            </a:r>
          </a:p>
          <a:p>
            <a:pPr algn="just"/>
            <a:r>
              <a:rPr lang="en-GB" dirty="0">
                <a:solidFill>
                  <a:schemeClr val="tx1"/>
                </a:solidFill>
              </a:rPr>
              <a:t>The dataset comprises images of dogs </a:t>
            </a:r>
            <a:r>
              <a:rPr lang="en-GB" dirty="0" err="1">
                <a:solidFill>
                  <a:schemeClr val="tx1"/>
                </a:solidFill>
              </a:rPr>
              <a:t>labeled</a:t>
            </a:r>
            <a:r>
              <a:rPr lang="en-GB" dirty="0">
                <a:solidFill>
                  <a:schemeClr val="tx1"/>
                </a:solidFill>
              </a:rPr>
              <a:t> by their respective breeds of 10 classes.</a:t>
            </a:r>
          </a:p>
          <a:p>
            <a:pPr algn="just"/>
            <a:r>
              <a:rPr lang="en-GB" dirty="0">
                <a:solidFill>
                  <a:schemeClr val="tx1"/>
                </a:solidFill>
              </a:rPr>
              <a:t>The dataset includes both a CSV file and a folder containing JPEG image files.</a:t>
            </a:r>
            <a:endParaRPr lang="en-AE" dirty="0">
              <a:solidFill>
                <a:schemeClr val="tx1"/>
              </a:solidFill>
            </a:endParaRPr>
          </a:p>
        </p:txBody>
      </p:sp>
      <p:pic>
        <p:nvPicPr>
          <p:cNvPr id="5" name="Picture 4">
            <a:extLst>
              <a:ext uri="{FF2B5EF4-FFF2-40B4-BE49-F238E27FC236}">
                <a16:creationId xmlns:a16="http://schemas.microsoft.com/office/drawing/2014/main" id="{4F5E4768-AC07-43AB-9CED-583D118FA931}"/>
              </a:ext>
            </a:extLst>
          </p:cNvPr>
          <p:cNvPicPr>
            <a:picLocks noChangeAspect="1"/>
          </p:cNvPicPr>
          <p:nvPr/>
        </p:nvPicPr>
        <p:blipFill rotWithShape="1">
          <a:blip r:embed="rId4"/>
          <a:srcRect l="3922" t="38269" r="39216" b="-205"/>
          <a:stretch/>
        </p:blipFill>
        <p:spPr>
          <a:xfrm>
            <a:off x="5715000" y="2514698"/>
            <a:ext cx="2209800" cy="1828800"/>
          </a:xfrm>
          <a:prstGeom prst="rect">
            <a:avLst/>
          </a:prstGeom>
        </p:spPr>
      </p:pic>
      <p:sp>
        <p:nvSpPr>
          <p:cNvPr id="3" name="TextBox 2">
            <a:extLst>
              <a:ext uri="{FF2B5EF4-FFF2-40B4-BE49-F238E27FC236}">
                <a16:creationId xmlns:a16="http://schemas.microsoft.com/office/drawing/2014/main" id="{56973797-510B-48E8-B857-3521E4766A52}"/>
              </a:ext>
            </a:extLst>
          </p:cNvPr>
          <p:cNvSpPr txBox="1"/>
          <p:nvPr/>
        </p:nvSpPr>
        <p:spPr>
          <a:xfrm>
            <a:off x="493127" y="2514698"/>
            <a:ext cx="4383673" cy="2419252"/>
          </a:xfrm>
          <a:prstGeom prst="rect">
            <a:avLst/>
          </a:prstGeom>
        </p:spPr>
        <p:txBody>
          <a:bodyPr vert="horz" wrap="square" lIns="0" tIns="48895" rIns="0" bIns="0" rtlCol="0">
            <a:spAutoFit/>
          </a:bodyPr>
          <a:lstStyle>
            <a:defPPr>
              <a:defRPr kern="0"/>
            </a:defPPr>
            <a:lvl1pPr marL="363855" indent="-351155">
              <a:lnSpc>
                <a:spcPct val="100000"/>
              </a:lnSpc>
              <a:spcBef>
                <a:spcPts val="385"/>
              </a:spcBef>
              <a:buFont typeface="Arial"/>
              <a:buChar char="●"/>
              <a:tabLst>
                <a:tab pos="363855" algn="l"/>
              </a:tabLst>
              <a:defRPr sz="1600">
                <a:solidFill>
                  <a:srgbClr val="595959"/>
                </a:solidFill>
                <a:latin typeface="Times New Roman"/>
                <a:cs typeface="Times New Roman"/>
              </a:defRPr>
            </a:lvl1pPr>
          </a:lstStyle>
          <a:p>
            <a:pPr algn="just"/>
            <a:r>
              <a:rPr lang="en-US" b="1" dirty="0" err="1">
                <a:solidFill>
                  <a:schemeClr val="tx1"/>
                </a:solidFill>
              </a:rPr>
              <a:t>DogId</a:t>
            </a:r>
            <a:r>
              <a:rPr lang="en-US" b="1" dirty="0">
                <a:solidFill>
                  <a:schemeClr val="tx1"/>
                </a:solidFill>
              </a:rPr>
              <a:t>: </a:t>
            </a:r>
            <a:r>
              <a:rPr lang="en-US" dirty="0">
                <a:solidFill>
                  <a:schemeClr val="tx1"/>
                </a:solidFill>
              </a:rPr>
              <a:t>A unique identifier for each dog. Multiple rows may share the same </a:t>
            </a:r>
            <a:r>
              <a:rPr lang="en-US" dirty="0" err="1">
                <a:solidFill>
                  <a:schemeClr val="tx1"/>
                </a:solidFill>
              </a:rPr>
              <a:t>DogId</a:t>
            </a:r>
            <a:r>
              <a:rPr lang="en-US" dirty="0">
                <a:solidFill>
                  <a:schemeClr val="tx1"/>
                </a:solidFill>
              </a:rPr>
              <a:t>.</a:t>
            </a:r>
          </a:p>
          <a:p>
            <a:pPr algn="just"/>
            <a:r>
              <a:rPr lang="en-US" b="1" dirty="0">
                <a:solidFill>
                  <a:schemeClr val="tx1"/>
                </a:solidFill>
              </a:rPr>
              <a:t>Breed: </a:t>
            </a:r>
            <a:r>
              <a:rPr lang="en-US" dirty="0">
                <a:solidFill>
                  <a:schemeClr val="tx1"/>
                </a:solidFill>
              </a:rPr>
              <a:t>The breed name or label as advertised on the website.</a:t>
            </a:r>
          </a:p>
          <a:p>
            <a:pPr algn="just"/>
            <a:r>
              <a:rPr lang="en-US" b="1" dirty="0">
                <a:solidFill>
                  <a:schemeClr val="tx1"/>
                </a:solidFill>
              </a:rPr>
              <a:t>Image: </a:t>
            </a:r>
            <a:r>
              <a:rPr lang="en-US" dirty="0">
                <a:solidFill>
                  <a:schemeClr val="tx1"/>
                </a:solidFill>
              </a:rPr>
              <a:t>File name of the JPEG image stored in the accompanying folder.</a:t>
            </a:r>
          </a:p>
          <a:p>
            <a:pPr algn="just"/>
            <a:r>
              <a:rPr lang="en-US" b="1" dirty="0">
                <a:solidFill>
                  <a:schemeClr val="tx1"/>
                </a:solidFill>
              </a:rPr>
              <a:t>Image number: </a:t>
            </a:r>
            <a:r>
              <a:rPr lang="en-US" dirty="0">
                <a:solidFill>
                  <a:schemeClr val="tx1"/>
                </a:solidFill>
              </a:rPr>
              <a:t>An attribute ranging from 1 to 10, denoting the sequence number of the image associated with a particular </a:t>
            </a:r>
            <a:r>
              <a:rPr lang="en-US" dirty="0" err="1">
                <a:solidFill>
                  <a:schemeClr val="tx1"/>
                </a:solidFill>
              </a:rPr>
              <a:t>DogId</a:t>
            </a:r>
            <a:endParaRPr lang="en-US" dirty="0">
              <a:solidFill>
                <a:schemeClr val="tx1"/>
              </a:solidFill>
            </a:endParaRPr>
          </a:p>
        </p:txBody>
      </p:sp>
      <p:sp>
        <p:nvSpPr>
          <p:cNvPr id="4" name="TextBox 3">
            <a:extLst>
              <a:ext uri="{FF2B5EF4-FFF2-40B4-BE49-F238E27FC236}">
                <a16:creationId xmlns:a16="http://schemas.microsoft.com/office/drawing/2014/main" id="{57100D1C-F85C-4850-8BFB-A933442FA5BD}"/>
              </a:ext>
            </a:extLst>
          </p:cNvPr>
          <p:cNvSpPr txBox="1"/>
          <p:nvPr/>
        </p:nvSpPr>
        <p:spPr>
          <a:xfrm>
            <a:off x="501594" y="2224875"/>
            <a:ext cx="1981200" cy="289823"/>
          </a:xfrm>
          <a:prstGeom prst="rect">
            <a:avLst/>
          </a:prstGeom>
        </p:spPr>
        <p:txBody>
          <a:bodyPr wrap="square" lIns="0" tIns="0" rIns="0" bIns="0" anchor="ctr">
            <a:normAutofit/>
          </a:bodyPr>
          <a:lstStyle>
            <a:defPPr>
              <a:defRPr kern="0"/>
            </a:defPPr>
            <a:lvl1pPr>
              <a:defRPr sz="1800" b="1" i="0">
                <a:solidFill>
                  <a:srgbClr val="595959"/>
                </a:solidFill>
                <a:effectLst/>
                <a:latin typeface="Arial"/>
                <a:ea typeface="+mj-ea"/>
                <a:cs typeface="Arial"/>
              </a:defRPr>
            </a:lvl1pPr>
          </a:lstStyle>
          <a:p>
            <a:r>
              <a:rPr lang="en-US" sz="1600" dirty="0"/>
              <a:t>CSV Attributes: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4B4C-83C3-42A6-8175-B922CB9DC7D6}"/>
              </a:ext>
            </a:extLst>
          </p:cNvPr>
          <p:cNvSpPr>
            <a:spLocks noGrp="1"/>
          </p:cNvSpPr>
          <p:nvPr>
            <p:ph type="title"/>
          </p:nvPr>
        </p:nvSpPr>
        <p:spPr>
          <a:xfrm>
            <a:off x="384725" y="708550"/>
            <a:ext cx="8010525" cy="276999"/>
          </a:xfrm>
        </p:spPr>
        <p:txBody>
          <a:bodyPr/>
          <a:lstStyle/>
          <a:p>
            <a:r>
              <a:rPr lang="en-US" dirty="0"/>
              <a:t>Project Work Flow diagram</a:t>
            </a:r>
          </a:p>
        </p:txBody>
      </p:sp>
      <p:pic>
        <p:nvPicPr>
          <p:cNvPr id="7" name="Picture 6">
            <a:extLst>
              <a:ext uri="{FF2B5EF4-FFF2-40B4-BE49-F238E27FC236}">
                <a16:creationId xmlns:a16="http://schemas.microsoft.com/office/drawing/2014/main" id="{40049D5D-BE98-4D16-B486-032217E9FAFB}"/>
              </a:ext>
            </a:extLst>
          </p:cNvPr>
          <p:cNvPicPr>
            <a:picLocks noChangeAspect="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457200" y="1428750"/>
            <a:ext cx="8229599" cy="2623185"/>
          </a:xfrm>
          <a:prstGeom prst="rect">
            <a:avLst/>
          </a:prstGeom>
        </p:spPr>
      </p:pic>
    </p:spTree>
    <p:extLst>
      <p:ext uri="{BB962C8B-B14F-4D97-AF65-F5344CB8AC3E}">
        <p14:creationId xmlns:p14="http://schemas.microsoft.com/office/powerpoint/2010/main" val="31677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55928-C5FD-9D4D-B6A3-D88F3385F783}"/>
              </a:ext>
            </a:extLst>
          </p:cNvPr>
          <p:cNvSpPr>
            <a:spLocks noGrp="1"/>
          </p:cNvSpPr>
          <p:nvPr>
            <p:ph type="title"/>
          </p:nvPr>
        </p:nvSpPr>
        <p:spPr>
          <a:xfrm>
            <a:off x="384725" y="708550"/>
            <a:ext cx="8010525" cy="289823"/>
          </a:xfrm>
        </p:spPr>
        <p:txBody>
          <a:bodyPr wrap="square" lIns="0" tIns="0" rIns="0" bIns="0" anchor="ctr">
            <a:normAutofit/>
          </a:bodyPr>
          <a:lstStyle/>
          <a:p>
            <a:r>
              <a:rPr lang="en-US" dirty="0"/>
              <a:t>Data Collection</a:t>
            </a:r>
            <a:endParaRPr lang="en-AE" dirty="0"/>
          </a:p>
        </p:txBody>
      </p:sp>
      <p:sp>
        <p:nvSpPr>
          <p:cNvPr id="17" name="Content Placeholder 2">
            <a:extLst>
              <a:ext uri="{FF2B5EF4-FFF2-40B4-BE49-F238E27FC236}">
                <a16:creationId xmlns:a16="http://schemas.microsoft.com/office/drawing/2014/main" id="{C65C7DA4-5355-2BAA-83FD-5E9E22615B60}"/>
              </a:ext>
            </a:extLst>
          </p:cNvPr>
          <p:cNvSpPr>
            <a:spLocks noGrp="1"/>
          </p:cNvSpPr>
          <p:nvPr>
            <p:ph sz="half" idx="2"/>
          </p:nvPr>
        </p:nvSpPr>
        <p:spPr>
          <a:xfrm>
            <a:off x="468722" y="998373"/>
            <a:ext cx="8522876" cy="1383071"/>
          </a:xfrm>
        </p:spPr>
        <p:txBody>
          <a:bodyPr vert="horz" wrap="square" lIns="0" tIns="48895" rIns="0" bIns="0" rtlCol="0">
            <a:spAutoFit/>
          </a:bodyPr>
          <a:lstStyle/>
          <a:p>
            <a:pPr marL="363855" indent="-351155" algn="just">
              <a:spcBef>
                <a:spcPts val="385"/>
              </a:spcBef>
              <a:buFont typeface="Arial"/>
              <a:buChar char="●"/>
              <a:tabLst>
                <a:tab pos="363855" algn="l"/>
              </a:tabLst>
            </a:pPr>
            <a:r>
              <a:rPr lang="en-GB" dirty="0">
                <a:solidFill>
                  <a:schemeClr val="tx1"/>
                </a:solidFill>
              </a:rPr>
              <a:t>Loaded the image data (from Kaggle) into the "</a:t>
            </a:r>
            <a:r>
              <a:rPr lang="en-GB" dirty="0" err="1">
                <a:solidFill>
                  <a:schemeClr val="tx1"/>
                </a:solidFill>
              </a:rPr>
              <a:t>DogBreedClassification</a:t>
            </a:r>
            <a:r>
              <a:rPr lang="en-GB" dirty="0">
                <a:solidFill>
                  <a:schemeClr val="tx1"/>
                </a:solidFill>
              </a:rPr>
              <a:t>" collection within the MongoDB database.</a:t>
            </a:r>
          </a:p>
          <a:p>
            <a:pPr marL="363855" indent="-351155" algn="just">
              <a:spcBef>
                <a:spcPts val="385"/>
              </a:spcBef>
              <a:buFont typeface="Arial"/>
              <a:buChar char="●"/>
              <a:tabLst>
                <a:tab pos="363855" algn="l"/>
              </a:tabLst>
            </a:pPr>
            <a:r>
              <a:rPr lang="en-GB" dirty="0">
                <a:solidFill>
                  <a:schemeClr val="tx1"/>
                </a:solidFill>
              </a:rPr>
              <a:t>Created a MongoDB Database housing datasets of varying sizes: 2000, 5000, 20000, and 100000 rows of image data.</a:t>
            </a:r>
            <a:endParaRPr lang="en-US" dirty="0">
              <a:solidFill>
                <a:schemeClr val="tx1"/>
              </a:solidFill>
            </a:endParaRPr>
          </a:p>
          <a:p>
            <a:pPr marL="363855" indent="-351155" algn="just">
              <a:spcBef>
                <a:spcPts val="385"/>
              </a:spcBef>
              <a:buFont typeface="Arial"/>
              <a:buChar char="●"/>
              <a:tabLst>
                <a:tab pos="363855" algn="l"/>
              </a:tabLst>
            </a:pPr>
            <a:r>
              <a:rPr lang="en-GB" dirty="0">
                <a:solidFill>
                  <a:schemeClr val="tx1"/>
                </a:solidFill>
              </a:rPr>
              <a:t>Established a connection to the MongoDB cluster utilizing the </a:t>
            </a:r>
            <a:r>
              <a:rPr lang="en-GB" dirty="0" err="1">
                <a:solidFill>
                  <a:schemeClr val="tx1"/>
                </a:solidFill>
              </a:rPr>
              <a:t>pymongo</a:t>
            </a:r>
            <a:r>
              <a:rPr lang="en-GB" dirty="0">
                <a:solidFill>
                  <a:schemeClr val="tx1"/>
                </a:solidFill>
              </a:rPr>
              <a:t> library.</a:t>
            </a:r>
            <a:endParaRPr lang="en-US" dirty="0">
              <a:solidFill>
                <a:schemeClr val="tx1"/>
              </a:solidFill>
            </a:endParaRPr>
          </a:p>
        </p:txBody>
      </p:sp>
      <p:pic>
        <p:nvPicPr>
          <p:cNvPr id="12" name="Picture 11">
            <a:extLst>
              <a:ext uri="{FF2B5EF4-FFF2-40B4-BE49-F238E27FC236}">
                <a16:creationId xmlns:a16="http://schemas.microsoft.com/office/drawing/2014/main" id="{A6EDDE8A-7108-8800-5B85-6E209CCC4935}"/>
              </a:ext>
            </a:extLst>
          </p:cNvPr>
          <p:cNvPicPr>
            <a:picLocks noChangeAspect="1"/>
          </p:cNvPicPr>
          <p:nvPr/>
        </p:nvPicPr>
        <p:blipFill>
          <a:blip r:embed="rId3"/>
          <a:stretch>
            <a:fillRect/>
          </a:stretch>
        </p:blipFill>
        <p:spPr>
          <a:xfrm>
            <a:off x="628689" y="2381444"/>
            <a:ext cx="7886622" cy="2624957"/>
          </a:xfrm>
          <a:prstGeom prst="rect">
            <a:avLst/>
          </a:prstGeom>
          <a:noFill/>
        </p:spPr>
      </p:pic>
    </p:spTree>
    <p:extLst>
      <p:ext uri="{BB962C8B-B14F-4D97-AF65-F5344CB8AC3E}">
        <p14:creationId xmlns:p14="http://schemas.microsoft.com/office/powerpoint/2010/main" val="2354010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265E-AA1E-3090-D5B4-EFD7861CEEF4}"/>
              </a:ext>
            </a:extLst>
          </p:cNvPr>
          <p:cNvSpPr>
            <a:spLocks noGrp="1"/>
          </p:cNvSpPr>
          <p:nvPr>
            <p:ph type="title"/>
          </p:nvPr>
        </p:nvSpPr>
        <p:spPr>
          <a:xfrm>
            <a:off x="381000" y="742950"/>
            <a:ext cx="8010525" cy="276999"/>
          </a:xfrm>
        </p:spPr>
        <p:txBody>
          <a:bodyPr/>
          <a:lstStyle/>
          <a:p>
            <a:r>
              <a:rPr lang="en-US" dirty="0"/>
              <a:t>Metadata (Processed data) To </a:t>
            </a:r>
            <a:r>
              <a:rPr lang="en-US" dirty="0" err="1"/>
              <a:t>Mongodb</a:t>
            </a:r>
            <a:endParaRPr lang="en-AE" dirty="0"/>
          </a:p>
        </p:txBody>
      </p:sp>
      <p:pic>
        <p:nvPicPr>
          <p:cNvPr id="4" name="Picture 3">
            <a:extLst>
              <a:ext uri="{FF2B5EF4-FFF2-40B4-BE49-F238E27FC236}">
                <a16:creationId xmlns:a16="http://schemas.microsoft.com/office/drawing/2014/main" id="{BB9ADFAA-0146-2356-0CCB-37B5EF3A287E}"/>
              </a:ext>
            </a:extLst>
          </p:cNvPr>
          <p:cNvPicPr>
            <a:picLocks noChangeAspect="1"/>
          </p:cNvPicPr>
          <p:nvPr/>
        </p:nvPicPr>
        <p:blipFill>
          <a:blip r:embed="rId3"/>
          <a:stretch>
            <a:fillRect/>
          </a:stretch>
        </p:blipFill>
        <p:spPr>
          <a:xfrm>
            <a:off x="533400" y="1733550"/>
            <a:ext cx="7010399" cy="3048314"/>
          </a:xfrm>
          <a:prstGeom prst="rect">
            <a:avLst/>
          </a:prstGeom>
        </p:spPr>
      </p:pic>
      <p:sp>
        <p:nvSpPr>
          <p:cNvPr id="3" name="TextBox 2">
            <a:extLst>
              <a:ext uri="{FF2B5EF4-FFF2-40B4-BE49-F238E27FC236}">
                <a16:creationId xmlns:a16="http://schemas.microsoft.com/office/drawing/2014/main" id="{E980C3BE-B7C7-44A7-9BE6-D89B432E2B98}"/>
              </a:ext>
            </a:extLst>
          </p:cNvPr>
          <p:cNvSpPr txBox="1"/>
          <p:nvPr/>
        </p:nvSpPr>
        <p:spPr>
          <a:xfrm flipH="1">
            <a:off x="516467" y="1192083"/>
            <a:ext cx="8010525" cy="369332"/>
          </a:xfrm>
          <a:prstGeom prst="rect">
            <a:avLst/>
          </a:prstGeom>
        </p:spPr>
        <p:txBody>
          <a:bodyPr vert="horz" wrap="square" lIns="0" tIns="48895" rIns="0" bIns="0" rtlCol="0">
            <a:spAutoFit/>
          </a:bodyPr>
          <a:lstStyle>
            <a:defPPr>
              <a:defRPr kern="0"/>
            </a:defPPr>
            <a:lvl1pPr marL="363855" indent="-351155">
              <a:lnSpc>
                <a:spcPct val="100000"/>
              </a:lnSpc>
              <a:spcBef>
                <a:spcPts val="285"/>
              </a:spcBef>
              <a:buFont typeface="Arial"/>
              <a:buChar char="●"/>
              <a:tabLst>
                <a:tab pos="363855" algn="l"/>
              </a:tabLst>
              <a:defRPr sz="1600">
                <a:solidFill>
                  <a:schemeClr val="tx1"/>
                </a:solidFill>
                <a:latin typeface="Times New Roman"/>
                <a:cs typeface="Times New Roman"/>
              </a:defRPr>
            </a:lvl1pPr>
          </a:lstStyle>
          <a:p>
            <a:r>
              <a:rPr lang="en-US" dirty="0"/>
              <a:t>The data which is preprocessed has been stored in the MongoDB.</a:t>
            </a:r>
          </a:p>
        </p:txBody>
      </p:sp>
    </p:spTree>
    <p:extLst>
      <p:ext uri="{BB962C8B-B14F-4D97-AF65-F5344CB8AC3E}">
        <p14:creationId xmlns:p14="http://schemas.microsoft.com/office/powerpoint/2010/main" val="133715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647</TotalTime>
  <Words>1083</Words>
  <Application>Microsoft Office PowerPoint</Application>
  <PresentationFormat>On-screen Show (16:9)</PresentationFormat>
  <Paragraphs>102</Paragraphs>
  <Slides>27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Times New Roman</vt:lpstr>
      <vt:lpstr>Office Theme</vt:lpstr>
      <vt:lpstr>DOG BREED CLASSIFICATION</vt:lpstr>
      <vt:lpstr>Contents</vt:lpstr>
      <vt:lpstr>Description of the Project</vt:lpstr>
      <vt:lpstr>Project Implementation</vt:lpstr>
      <vt:lpstr>Project Defense and Progress report tasks that are implemented/ not implemented</vt:lpstr>
      <vt:lpstr>PowerPoint Presentation</vt:lpstr>
      <vt:lpstr>Project Work Flow diagram</vt:lpstr>
      <vt:lpstr>Data Collection</vt:lpstr>
      <vt:lpstr>Metadata (Processed data) To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Graphical Insight:</vt:lpstr>
      <vt:lpstr>Conclusion</vt:lpstr>
      <vt:lpstr>Lessons Learnt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Manjunatha_Bojja_EstherPriyadarshini_DATA603_FinalProjectPPT</dc:title>
  <dc:creator>Surya Teja Avvaru</dc:creator>
  <cp:lastModifiedBy>Surya Teja Avvaru</cp:lastModifiedBy>
  <cp:revision>34</cp:revision>
  <dcterms:created xsi:type="dcterms:W3CDTF">2024-05-03T01:31:46Z</dcterms:created>
  <dcterms:modified xsi:type="dcterms:W3CDTF">2024-05-06T03:34:47Z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